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1" r:id="rId5"/>
    <p:sldId id="263" r:id="rId6"/>
    <p:sldId id="264" r:id="rId7"/>
    <p:sldId id="259" r:id="rId8"/>
    <p:sldId id="262" r:id="rId9"/>
    <p:sldId id="260"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579F3E6-A57E-4D7C-AE99-FA9FEDC5960D}" type="datetimeFigureOut">
              <a:rPr lang="en-CA" smtClean="0"/>
              <a:t>2017-01-10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105848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579F3E6-A57E-4D7C-AE99-FA9FEDC5960D}" type="datetimeFigureOut">
              <a:rPr lang="en-CA" smtClean="0"/>
              <a:t>2017-01-10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274319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579F3E6-A57E-4D7C-AE99-FA9FEDC5960D}" type="datetimeFigureOut">
              <a:rPr lang="en-CA" smtClean="0"/>
              <a:t>2017-01-10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270603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579F3E6-A57E-4D7C-AE99-FA9FEDC5960D}" type="datetimeFigureOut">
              <a:rPr lang="en-CA" smtClean="0"/>
              <a:t>2017-01-10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398136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9F3E6-A57E-4D7C-AE99-FA9FEDC5960D}" type="datetimeFigureOut">
              <a:rPr lang="en-CA" smtClean="0"/>
              <a:t>2017-01-10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419535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579F3E6-A57E-4D7C-AE99-FA9FEDC5960D}" type="datetimeFigureOut">
              <a:rPr lang="en-CA" smtClean="0"/>
              <a:t>2017-01-10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163573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579F3E6-A57E-4D7C-AE99-FA9FEDC5960D}" type="datetimeFigureOut">
              <a:rPr lang="en-CA" smtClean="0"/>
              <a:t>2017-01-10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303651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579F3E6-A57E-4D7C-AE99-FA9FEDC5960D}" type="datetimeFigureOut">
              <a:rPr lang="en-CA" smtClean="0"/>
              <a:t>2017-01-10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297735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9F3E6-A57E-4D7C-AE99-FA9FEDC5960D}" type="datetimeFigureOut">
              <a:rPr lang="en-CA" smtClean="0"/>
              <a:t>2017-01-10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256711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79F3E6-A57E-4D7C-AE99-FA9FEDC5960D}" type="datetimeFigureOut">
              <a:rPr lang="en-CA" smtClean="0"/>
              <a:t>2017-01-10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198431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79F3E6-A57E-4D7C-AE99-FA9FEDC5960D}" type="datetimeFigureOut">
              <a:rPr lang="en-CA" smtClean="0"/>
              <a:t>2017-01-10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AC91824-7CE9-475A-A075-7EBDC335C960}" type="slidenum">
              <a:rPr lang="en-CA" smtClean="0"/>
              <a:t>‹#›</a:t>
            </a:fld>
            <a:endParaRPr lang="en-CA"/>
          </a:p>
        </p:txBody>
      </p:sp>
    </p:spTree>
    <p:extLst>
      <p:ext uri="{BB962C8B-B14F-4D97-AF65-F5344CB8AC3E}">
        <p14:creationId xmlns:p14="http://schemas.microsoft.com/office/powerpoint/2010/main" val="1371387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9F3E6-A57E-4D7C-AE99-FA9FEDC5960D}" type="datetimeFigureOut">
              <a:rPr lang="en-CA" smtClean="0"/>
              <a:t>2017-01-10</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91824-7CE9-475A-A075-7EBDC335C960}" type="slidenum">
              <a:rPr lang="en-CA" smtClean="0"/>
              <a:t>‹#›</a:t>
            </a:fld>
            <a:endParaRPr lang="en-CA"/>
          </a:p>
        </p:txBody>
      </p:sp>
    </p:spTree>
    <p:extLst>
      <p:ext uri="{BB962C8B-B14F-4D97-AF65-F5344CB8AC3E}">
        <p14:creationId xmlns:p14="http://schemas.microsoft.com/office/powerpoint/2010/main" val="4127087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visual-arts-cork.com/artist-paints/colour-pigment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ANTIQUITY</a:t>
            </a:r>
            <a:endParaRPr lang="en-CA" dirty="0"/>
          </a:p>
        </p:txBody>
      </p:sp>
      <p:sp>
        <p:nvSpPr>
          <p:cNvPr id="3" name="Subtitle 2"/>
          <p:cNvSpPr>
            <a:spLocks noGrp="1"/>
          </p:cNvSpPr>
          <p:nvPr>
            <p:ph type="subTitle" idx="1"/>
          </p:nvPr>
        </p:nvSpPr>
        <p:spPr/>
        <p:txBody>
          <a:bodyPr/>
          <a:lstStyle/>
          <a:p>
            <a:r>
              <a:rPr lang="en-CA" dirty="0" smtClean="0"/>
              <a:t>ANCIENT GREEK &amp; ROMAN ART</a:t>
            </a:r>
            <a:endParaRPr lang="en-CA" dirty="0"/>
          </a:p>
        </p:txBody>
      </p:sp>
    </p:spTree>
    <p:extLst>
      <p:ext uri="{BB962C8B-B14F-4D97-AF65-F5344CB8AC3E}">
        <p14:creationId xmlns:p14="http://schemas.microsoft.com/office/powerpoint/2010/main" val="1177350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875911" y="1197736"/>
            <a:ext cx="4776988" cy="1325563"/>
          </a:xfrm>
        </p:spPr>
        <p:txBody>
          <a:bodyPr/>
          <a:lstStyle/>
          <a:p>
            <a:r>
              <a:rPr lang="en-CA" dirty="0" smtClean="0"/>
              <a:t>The Disc Thrower</a:t>
            </a:r>
            <a:endParaRPr lang="en-CA" dirty="0"/>
          </a:p>
        </p:txBody>
      </p:sp>
      <p:sp>
        <p:nvSpPr>
          <p:cNvPr id="3" name="Content Placeholder 2"/>
          <p:cNvSpPr>
            <a:spLocks noGrp="1"/>
          </p:cNvSpPr>
          <p:nvPr>
            <p:ph idx="1"/>
          </p:nvPr>
        </p:nvSpPr>
        <p:spPr>
          <a:xfrm>
            <a:off x="5615188" y="135228"/>
            <a:ext cx="5738611" cy="6722772"/>
          </a:xfrm>
        </p:spPr>
        <p:txBody>
          <a:bodyPr>
            <a:noAutofit/>
          </a:bodyPr>
          <a:lstStyle/>
          <a:p>
            <a:pPr>
              <a:lnSpc>
                <a:spcPct val="120000"/>
              </a:lnSpc>
            </a:pPr>
            <a:r>
              <a:rPr lang="en-CA" sz="1800" dirty="0"/>
              <a:t> </a:t>
            </a:r>
            <a:r>
              <a:rPr lang="en-CA" sz="1800" b="1" dirty="0" err="1"/>
              <a:t>Discobolus</a:t>
            </a:r>
            <a:r>
              <a:rPr lang="en-CA" sz="1800" dirty="0"/>
              <a:t>, was a representation of a disc-thrower - Myron captured the moment when one movement is completed and the athlete pauses for the next - he has just completed his backswing, his arm is outstretched and </a:t>
            </a:r>
            <a:r>
              <a:rPr lang="en-CA" sz="1800" dirty="0" smtClean="0"/>
              <a:t>h</a:t>
            </a:r>
          </a:p>
          <a:p>
            <a:pPr>
              <a:lnSpc>
                <a:spcPct val="120000"/>
              </a:lnSpc>
            </a:pPr>
            <a:r>
              <a:rPr lang="en-CA" sz="1800" dirty="0"/>
              <a:t>The work was widely admired for capturing the instability of an instant motion and combining it with a composition of balance and harmony. The statue was designed within a single plane, which means it was only meant to be seen from the sides. The original no longer exists but there is an excellent marble copy, made in Roman times, now housed at the </a:t>
            </a:r>
            <a:r>
              <a:rPr lang="en-CA" sz="1800" dirty="0" err="1"/>
              <a:t>Museo</a:t>
            </a:r>
            <a:r>
              <a:rPr lang="en-CA" sz="1800" dirty="0"/>
              <a:t> </a:t>
            </a:r>
            <a:r>
              <a:rPr lang="en-CA" sz="1800" dirty="0" err="1"/>
              <a:t>Nazionale</a:t>
            </a:r>
            <a:r>
              <a:rPr lang="en-CA" sz="1800" dirty="0"/>
              <a:t> Romano, </a:t>
            </a:r>
            <a:r>
              <a:rPr lang="en-CA" sz="1800" dirty="0" err="1"/>
              <a:t>Rome.</a:t>
            </a:r>
            <a:r>
              <a:rPr lang="en-CA" sz="1800" dirty="0" err="1" smtClean="0"/>
              <a:t>e</a:t>
            </a:r>
            <a:r>
              <a:rPr lang="en-CA" sz="1800" dirty="0" smtClean="0"/>
              <a:t> </a:t>
            </a:r>
            <a:r>
              <a:rPr lang="en-CA" sz="1800" dirty="0"/>
              <a:t>is about to commence the forward swing</a:t>
            </a:r>
            <a:r>
              <a:rPr lang="en-CA" sz="1800" dirty="0" smtClean="0"/>
              <a:t>.</a:t>
            </a:r>
          </a:p>
          <a:p>
            <a:pPr>
              <a:lnSpc>
                <a:spcPct val="120000"/>
              </a:lnSpc>
            </a:pPr>
            <a:r>
              <a:rPr lang="en-CA" sz="1800" dirty="0"/>
              <a:t> </a:t>
            </a:r>
            <a:r>
              <a:rPr lang="en-CA" sz="1800" dirty="0" smtClean="0"/>
              <a:t>The artist, Myron, one of the ancient Greek masters created this work. As </a:t>
            </a:r>
            <a:r>
              <a:rPr lang="en-CA" sz="1800" dirty="0"/>
              <a:t>far as is known, Myron worked exclusively in Bronze, except for one statue of </a:t>
            </a:r>
            <a:r>
              <a:rPr lang="en-CA" sz="1800" dirty="0" err="1"/>
              <a:t>Hekate</a:t>
            </a:r>
            <a:r>
              <a:rPr lang="en-CA" sz="1800" dirty="0"/>
              <a:t>, which was forged in wood.</a:t>
            </a:r>
          </a:p>
        </p:txBody>
      </p:sp>
      <p:pic>
        <p:nvPicPr>
          <p:cNvPr id="1028" name="Picture 4" descr="http://4.bp.blogspot.com/-tKqTDd6xvAQ/Uzy4jl4-9HI/AAAAAAAAAX0/HETNqF7KEW8/s1600/myr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5365" y="139809"/>
            <a:ext cx="3822209" cy="6443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985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CLASSICAL ANTIQUITY</a:t>
            </a:r>
            <a:endParaRPr lang="en-CA" dirty="0"/>
          </a:p>
        </p:txBody>
      </p:sp>
      <p:sp>
        <p:nvSpPr>
          <p:cNvPr id="3" name="Content Placeholder 2"/>
          <p:cNvSpPr>
            <a:spLocks noGrp="1"/>
          </p:cNvSpPr>
          <p:nvPr>
            <p:ph idx="1"/>
          </p:nvPr>
        </p:nvSpPr>
        <p:spPr/>
        <p:txBody>
          <a:bodyPr>
            <a:normAutofit/>
          </a:bodyPr>
          <a:lstStyle/>
          <a:p>
            <a:pPr marL="0" indent="0">
              <a:buNone/>
            </a:pPr>
            <a:r>
              <a:rPr lang="en-CA" sz="3200" dirty="0"/>
              <a:t>Classical </a:t>
            </a:r>
            <a:r>
              <a:rPr lang="en-CA" sz="3200" b="1" dirty="0"/>
              <a:t>antiquity</a:t>
            </a:r>
            <a:r>
              <a:rPr lang="en-CA" sz="3200" dirty="0"/>
              <a:t> (also </a:t>
            </a:r>
            <a:r>
              <a:rPr lang="en-CA" sz="3200" dirty="0" smtClean="0"/>
              <a:t>called the </a:t>
            </a:r>
            <a:r>
              <a:rPr lang="en-CA" sz="3200" dirty="0"/>
              <a:t>classical era, classical period or classical age) is a broad term for </a:t>
            </a:r>
            <a:r>
              <a:rPr lang="en-CA" sz="3200" dirty="0" smtClean="0"/>
              <a:t>the long </a:t>
            </a:r>
            <a:r>
              <a:rPr lang="en-CA" sz="3200" dirty="0"/>
              <a:t>period of cultural history centered on the Mediterranean Sea, comprising the interlocking civilizations of ancient Greece and ancient </a:t>
            </a:r>
            <a:r>
              <a:rPr lang="en-CA" sz="3200" dirty="0" smtClean="0"/>
              <a:t>Rome. Together this civilization is known </a:t>
            </a:r>
            <a:r>
              <a:rPr lang="en-CA" sz="3200" dirty="0"/>
              <a:t>as the Greco-Roman </a:t>
            </a:r>
            <a:r>
              <a:rPr lang="en-CA" sz="3200" dirty="0" smtClean="0"/>
              <a:t>world.</a:t>
            </a:r>
          </a:p>
          <a:p>
            <a:pPr marL="0" indent="0">
              <a:buNone/>
            </a:pPr>
            <a:endParaRPr lang="en-CA" sz="3200" dirty="0" smtClean="0"/>
          </a:p>
          <a:p>
            <a:pPr marL="0" indent="0">
              <a:buNone/>
            </a:pPr>
            <a:r>
              <a:rPr lang="en-CA" sz="3200" dirty="0" smtClean="0"/>
              <a:t>The Classical era lasted </a:t>
            </a:r>
            <a:r>
              <a:rPr lang="en-CA" sz="3200" dirty="0"/>
              <a:t>about 1450 years - roughly from about 1000 BCE to 450 </a:t>
            </a:r>
            <a:r>
              <a:rPr lang="en-CA" sz="3200" dirty="0" smtClean="0"/>
              <a:t>CE. It ends with the start of the Middle Ages or Medieval Era.</a:t>
            </a:r>
            <a:endParaRPr lang="en-CA" sz="3200" dirty="0"/>
          </a:p>
          <a:p>
            <a:pPr marL="0" indent="0">
              <a:buNone/>
            </a:pPr>
            <a:endParaRPr lang="en-CA" sz="3200" dirty="0"/>
          </a:p>
        </p:txBody>
      </p:sp>
    </p:spTree>
    <p:extLst>
      <p:ext uri="{BB962C8B-B14F-4D97-AF65-F5344CB8AC3E}">
        <p14:creationId xmlns:p14="http://schemas.microsoft.com/office/powerpoint/2010/main" val="366640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06"/>
            <a:ext cx="10515600" cy="1325563"/>
          </a:xfrm>
        </p:spPr>
        <p:txBody>
          <a:bodyPr/>
          <a:lstStyle/>
          <a:p>
            <a:r>
              <a:rPr lang="en-CA" dirty="0" smtClean="0"/>
              <a:t>ART DEVELOPMENTS  - ANCIENT GREEKS</a:t>
            </a:r>
            <a:endParaRPr lang="en-CA" dirty="0"/>
          </a:p>
        </p:txBody>
      </p:sp>
      <p:sp>
        <p:nvSpPr>
          <p:cNvPr id="3" name="Content Placeholder 2"/>
          <p:cNvSpPr>
            <a:spLocks noGrp="1"/>
          </p:cNvSpPr>
          <p:nvPr>
            <p:ph idx="1"/>
          </p:nvPr>
        </p:nvSpPr>
        <p:spPr>
          <a:xfrm>
            <a:off x="928352" y="1171977"/>
            <a:ext cx="10515600" cy="4876197"/>
          </a:xfrm>
        </p:spPr>
        <p:txBody>
          <a:bodyPr>
            <a:normAutofit fontScale="92500" lnSpcReduction="10000"/>
          </a:bodyPr>
          <a:lstStyle/>
          <a:p>
            <a:pPr marL="0" indent="0">
              <a:buNone/>
            </a:pPr>
            <a:r>
              <a:rPr lang="en-CA" sz="3200" dirty="0"/>
              <a:t>During this period of Classical Antiquity - known as "Classical Greek Culture" - we see the apogee of Greek Civilization, the foundation of all Western Civilization. </a:t>
            </a:r>
            <a:endParaRPr lang="en-CA" sz="3200" dirty="0" smtClean="0"/>
          </a:p>
          <a:p>
            <a:pPr marL="0" indent="0">
              <a:buNone/>
            </a:pPr>
            <a:r>
              <a:rPr lang="en-CA" sz="3200" dirty="0" smtClean="0"/>
              <a:t>Classical </a:t>
            </a:r>
            <a:r>
              <a:rPr lang="en-CA" sz="3200" dirty="0"/>
              <a:t>Greek culture was immensely influential on the Romans, who exported versions of it to all parts of their empire. As a result Ancient Greek ideas and values have had a major impact on </a:t>
            </a:r>
            <a:r>
              <a:rPr lang="en-CA" sz="3200" dirty="0" smtClean="0"/>
              <a:t>the art and architecture of </a:t>
            </a:r>
            <a:r>
              <a:rPr lang="en-CA" sz="3200" dirty="0"/>
              <a:t>the modern world, notably during the period </a:t>
            </a:r>
            <a:r>
              <a:rPr lang="en-CA" sz="3200" dirty="0" smtClean="0"/>
              <a:t>of Renaissance art</a:t>
            </a:r>
            <a:r>
              <a:rPr lang="en-CA" sz="3200" dirty="0"/>
              <a:t> in Europe, and later during the era of </a:t>
            </a:r>
            <a:r>
              <a:rPr lang="en-CA" sz="3200" dirty="0" smtClean="0"/>
              <a:t>Neoclassical era in </a:t>
            </a:r>
            <a:r>
              <a:rPr lang="en-CA" sz="3200" dirty="0"/>
              <a:t>18th Europe and 19th-century America. </a:t>
            </a:r>
            <a:endParaRPr lang="en-CA" sz="3200" dirty="0" smtClean="0"/>
          </a:p>
          <a:p>
            <a:pPr marL="0" indent="0">
              <a:buNone/>
            </a:pPr>
            <a:r>
              <a:rPr lang="en-CA" sz="3200" dirty="0" smtClean="0"/>
              <a:t>In </a:t>
            </a:r>
            <a:r>
              <a:rPr lang="en-CA" sz="3200" dirty="0"/>
              <a:t>fact, the humanist aesthetic and the high technical standards of Greek art continued to dominate the values of </a:t>
            </a:r>
            <a:r>
              <a:rPr lang="en-CA" sz="3200" dirty="0" smtClean="0"/>
              <a:t>academic art in </a:t>
            </a:r>
            <a:r>
              <a:rPr lang="en-CA" sz="3200" dirty="0"/>
              <a:t>the West until the late 19th century.</a:t>
            </a:r>
          </a:p>
        </p:txBody>
      </p:sp>
    </p:spTree>
    <p:extLst>
      <p:ext uri="{BB962C8B-B14F-4D97-AF65-F5344CB8AC3E}">
        <p14:creationId xmlns:p14="http://schemas.microsoft.com/office/powerpoint/2010/main" val="237258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PORTRAYING EMOTIONS</a:t>
            </a:r>
            <a:endParaRPr lang="en-CA" dirty="0"/>
          </a:p>
        </p:txBody>
      </p:sp>
      <p:sp>
        <p:nvSpPr>
          <p:cNvPr id="3" name="Content Placeholder 2"/>
          <p:cNvSpPr>
            <a:spLocks noGrp="1"/>
          </p:cNvSpPr>
          <p:nvPr>
            <p:ph idx="1"/>
          </p:nvPr>
        </p:nvSpPr>
        <p:spPr>
          <a:xfrm>
            <a:off x="838200" y="1571222"/>
            <a:ext cx="10515600" cy="4876197"/>
          </a:xfrm>
        </p:spPr>
        <p:txBody>
          <a:bodyPr>
            <a:normAutofit fontScale="92500"/>
          </a:bodyPr>
          <a:lstStyle/>
          <a:p>
            <a:pPr marL="0" indent="0">
              <a:buNone/>
            </a:pPr>
            <a:r>
              <a:rPr lang="en-CA" sz="3200" dirty="0"/>
              <a:t>The </a:t>
            </a:r>
            <a:r>
              <a:rPr lang="en-CA" sz="3200" dirty="0" smtClean="0"/>
              <a:t>very early Classical artists </a:t>
            </a:r>
            <a:r>
              <a:rPr lang="en-CA" sz="3200" dirty="0"/>
              <a:t>had preferred to suggest emotion by simple gestures </a:t>
            </a:r>
            <a:r>
              <a:rPr lang="en-CA" sz="3200" dirty="0" smtClean="0"/>
              <a:t>and </a:t>
            </a:r>
            <a:r>
              <a:rPr lang="en-CA" sz="3200" dirty="0"/>
              <a:t>it was left to </a:t>
            </a:r>
            <a:r>
              <a:rPr lang="en-CA" sz="3200" dirty="0" smtClean="0"/>
              <a:t>the minor </a:t>
            </a:r>
            <a:r>
              <a:rPr lang="en-CA" sz="3200" dirty="0"/>
              <a:t>craftsmen who carved grave reliefs to show faces contorted with </a:t>
            </a:r>
            <a:r>
              <a:rPr lang="en-CA" sz="3200" dirty="0" smtClean="0"/>
              <a:t>grief where appropriate. Otherwise, no other expression was shown.</a:t>
            </a:r>
          </a:p>
          <a:p>
            <a:pPr marL="0" indent="0">
              <a:buNone/>
            </a:pPr>
            <a:r>
              <a:rPr lang="en-CA" sz="3200" dirty="0" smtClean="0"/>
              <a:t>Hellenistic </a:t>
            </a:r>
            <a:r>
              <a:rPr lang="en-CA" sz="3200" dirty="0"/>
              <a:t>sculptors had other standards. </a:t>
            </a:r>
            <a:r>
              <a:rPr lang="en-CA" sz="3200" dirty="0" smtClean="0"/>
              <a:t>The </a:t>
            </a:r>
            <a:r>
              <a:rPr lang="en-CA" sz="3200" dirty="0"/>
              <a:t>aim was naturalistic or dramatic </a:t>
            </a:r>
            <a:r>
              <a:rPr lang="en-CA" sz="3200" dirty="0" smtClean="0"/>
              <a:t>and they enjoyed capturing individual emotions on the faces of subjects. </a:t>
            </a:r>
            <a:r>
              <a:rPr lang="en-CA" sz="3200" dirty="0"/>
              <a:t>Pain, fear, pleasure, amusement, drunkenness, lassitude, sleep and death were within their range by the second century, so too were all the gradations of age and, when they wanted, they could produce plausibly differentiated racial types. </a:t>
            </a:r>
          </a:p>
        </p:txBody>
      </p:sp>
    </p:spTree>
    <p:extLst>
      <p:ext uri="{BB962C8B-B14F-4D97-AF65-F5344CB8AC3E}">
        <p14:creationId xmlns:p14="http://schemas.microsoft.com/office/powerpoint/2010/main" val="3830044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1325563"/>
          </a:xfrm>
        </p:spPr>
        <p:txBody>
          <a:bodyPr/>
          <a:lstStyle/>
          <a:p>
            <a:r>
              <a:rPr lang="en-CA" dirty="0" smtClean="0"/>
              <a:t>POSING FIGURES</a:t>
            </a:r>
            <a:endParaRPr lang="en-CA" dirty="0"/>
          </a:p>
        </p:txBody>
      </p:sp>
      <p:sp>
        <p:nvSpPr>
          <p:cNvPr id="3" name="Content Placeholder 2"/>
          <p:cNvSpPr>
            <a:spLocks noGrp="1"/>
          </p:cNvSpPr>
          <p:nvPr>
            <p:ph idx="1"/>
          </p:nvPr>
        </p:nvSpPr>
        <p:spPr>
          <a:xfrm>
            <a:off x="838200" y="1262129"/>
            <a:ext cx="10515600" cy="4876197"/>
          </a:xfrm>
        </p:spPr>
        <p:txBody>
          <a:bodyPr>
            <a:noAutofit/>
          </a:bodyPr>
          <a:lstStyle/>
          <a:p>
            <a:pPr marL="0" indent="0">
              <a:buNone/>
            </a:pPr>
            <a:r>
              <a:rPr lang="en-CA" sz="2400" dirty="0"/>
              <a:t>The main difference in appearance </a:t>
            </a:r>
            <a:r>
              <a:rPr lang="en-CA" sz="2400" dirty="0" smtClean="0"/>
              <a:t>between Archaic (very early) Greek sculpture</a:t>
            </a:r>
            <a:r>
              <a:rPr lang="en-CA" sz="2400" dirty="0"/>
              <a:t> and the </a:t>
            </a:r>
            <a:r>
              <a:rPr lang="en-CA" sz="2400" dirty="0" smtClean="0"/>
              <a:t>peak of Classical style and the Hellenistic style lies </a:t>
            </a:r>
            <a:r>
              <a:rPr lang="en-CA" sz="2400" dirty="0"/>
              <a:t>in the poses. </a:t>
            </a:r>
            <a:endParaRPr lang="en-CA" sz="2400" dirty="0" smtClean="0"/>
          </a:p>
          <a:p>
            <a:pPr marL="0" indent="0">
              <a:buNone/>
            </a:pPr>
            <a:r>
              <a:rPr lang="en-CA" sz="2400" dirty="0" smtClean="0"/>
              <a:t>Typically</a:t>
            </a:r>
            <a:r>
              <a:rPr lang="en-CA" sz="2400" dirty="0"/>
              <a:t>, most types of </a:t>
            </a:r>
            <a:r>
              <a:rPr lang="en-CA" sz="2400" dirty="0" smtClean="0"/>
              <a:t>the older Greek statues</a:t>
            </a:r>
            <a:r>
              <a:rPr lang="en-CA" sz="2400" dirty="0"/>
              <a:t> were constructed of four strictly frontal or profile elevations and, though usually one leg was advanced and the other drawn back, the left and right halves of the body were rigidly symmetrical. </a:t>
            </a:r>
            <a:endParaRPr lang="en-CA" sz="2400" dirty="0" smtClean="0"/>
          </a:p>
          <a:p>
            <a:pPr marL="0" indent="0">
              <a:buNone/>
            </a:pPr>
            <a:r>
              <a:rPr lang="en-CA" sz="2400" dirty="0" smtClean="0"/>
              <a:t>Classical </a:t>
            </a:r>
            <a:r>
              <a:rPr lang="en-CA" sz="2400" dirty="0"/>
              <a:t>statues are still broadly four-square in design, but the balance of the standing figure is shifted so that the axis of the body becomes a long double curve, and to mitigate </a:t>
            </a:r>
            <a:r>
              <a:rPr lang="en-CA" sz="2400" dirty="0" err="1"/>
              <a:t>frontality</a:t>
            </a:r>
            <a:r>
              <a:rPr lang="en-CA" sz="2400" dirty="0"/>
              <a:t> the head </a:t>
            </a:r>
            <a:r>
              <a:rPr lang="en-CA" sz="2400" dirty="0" smtClean="0"/>
              <a:t>is </a:t>
            </a:r>
            <a:r>
              <a:rPr lang="en-CA" sz="2400" dirty="0"/>
              <a:t>turned regularly towards the side. </a:t>
            </a:r>
            <a:endParaRPr lang="en-CA" sz="2400" dirty="0" smtClean="0"/>
          </a:p>
          <a:p>
            <a:pPr marL="0" indent="0">
              <a:buNone/>
            </a:pPr>
            <a:r>
              <a:rPr lang="en-CA" sz="2400" dirty="0" smtClean="0"/>
              <a:t>In </a:t>
            </a:r>
            <a:r>
              <a:rPr lang="en-CA" sz="2400" dirty="0"/>
              <a:t>reliefs and </a:t>
            </a:r>
            <a:r>
              <a:rPr lang="en-CA" sz="2400" dirty="0" err="1"/>
              <a:t>pedimental</a:t>
            </a:r>
            <a:r>
              <a:rPr lang="en-CA" sz="2400" dirty="0"/>
              <a:t> sculpture the Archaic formula always allowed free movement, but each part of the figure was normally shown as fully frontal or profile. The Classical style encourages oblique views and even the twisting of bodies</a:t>
            </a:r>
            <a:r>
              <a:rPr lang="en-CA" sz="2400" dirty="0" smtClean="0"/>
              <a:t>. Groupings of figures and spiral poses of individual figures either all the way up or stopping at the waist became more common during the peak of antiquity.</a:t>
            </a:r>
            <a:endParaRPr lang="en-CA" sz="2400" dirty="0"/>
          </a:p>
        </p:txBody>
      </p:sp>
    </p:spTree>
    <p:extLst>
      <p:ext uri="{BB962C8B-B14F-4D97-AF65-F5344CB8AC3E}">
        <p14:creationId xmlns:p14="http://schemas.microsoft.com/office/powerpoint/2010/main" val="507458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CA" dirty="0" smtClean="0"/>
              <a:t>ROMAN SCULPTURE</a:t>
            </a:r>
            <a:endParaRPr lang="en-CA" dirty="0"/>
          </a:p>
        </p:txBody>
      </p:sp>
      <p:sp>
        <p:nvSpPr>
          <p:cNvPr id="3" name="Content Placeholder 2"/>
          <p:cNvSpPr>
            <a:spLocks noGrp="1"/>
          </p:cNvSpPr>
          <p:nvPr>
            <p:ph idx="1"/>
          </p:nvPr>
        </p:nvSpPr>
        <p:spPr>
          <a:xfrm>
            <a:off x="577939" y="1017430"/>
            <a:ext cx="11036121" cy="5422007"/>
          </a:xfrm>
        </p:spPr>
        <p:txBody>
          <a:bodyPr>
            <a:noAutofit/>
          </a:bodyPr>
          <a:lstStyle/>
          <a:p>
            <a:pPr marL="0" indent="0">
              <a:lnSpc>
                <a:spcPct val="120000"/>
              </a:lnSpc>
              <a:buNone/>
            </a:pPr>
            <a:r>
              <a:rPr lang="en-CA" sz="1900" dirty="0"/>
              <a:t>From early times the Romans had felt the artistic influence of Greece. In 146 BC, when Greece was conquered by Rome, Greek art became inseparably interwoven with that of Rome. "Greece, conquered, led her conqueror captive" is the poet's way of expressing the triumph of Greek over Roman culture. The Romans, however, were not merely </a:t>
            </a:r>
            <a:r>
              <a:rPr lang="en-CA" sz="1900" dirty="0" smtClean="0"/>
              <a:t>imitators, though that was a big part of their art culture.</a:t>
            </a:r>
          </a:p>
          <a:p>
            <a:pPr marL="0" indent="0">
              <a:lnSpc>
                <a:spcPct val="120000"/>
              </a:lnSpc>
              <a:buNone/>
            </a:pPr>
            <a:r>
              <a:rPr lang="en-CA" sz="1900" dirty="0"/>
              <a:t>But with the Romans art was used not so much for the expression of great and noble ideas and emotions as for decoration and ostentation</a:t>
            </a:r>
            <a:r>
              <a:rPr lang="en-CA" sz="1900" dirty="0" smtClean="0"/>
              <a:t>. </a:t>
            </a:r>
            <a:r>
              <a:rPr lang="en-CA" sz="1900" dirty="0"/>
              <a:t> </a:t>
            </a:r>
            <a:r>
              <a:rPr lang="en-CA" sz="1900" dirty="0" smtClean="0"/>
              <a:t>Under </a:t>
            </a:r>
            <a:r>
              <a:rPr lang="en-CA" sz="1900" dirty="0"/>
              <a:t>the emperor </a:t>
            </a:r>
            <a:r>
              <a:rPr lang="en-CA" sz="1900" dirty="0" smtClean="0"/>
              <a:t>Augustus, who </a:t>
            </a:r>
            <a:r>
              <a:rPr lang="en-CA" sz="1900" dirty="0"/>
              <a:t>wished his empire to emulate and surpass the achievements of the golden age </a:t>
            </a:r>
            <a:r>
              <a:rPr lang="en-CA" sz="1900" dirty="0" smtClean="0"/>
              <a:t>of Classical Greece, wealthy </a:t>
            </a:r>
            <a:r>
              <a:rPr lang="en-CA" sz="1900" dirty="0"/>
              <a:t>Romans filled </a:t>
            </a:r>
            <a:r>
              <a:rPr lang="en-CA" sz="1900" dirty="0" smtClean="0"/>
              <a:t>their villa courtyards </a:t>
            </a:r>
            <a:r>
              <a:rPr lang="en-CA" sz="1900" dirty="0"/>
              <a:t>and gardens with fountains, sculpture, and monumental vases, many of which were decorated with motifs drawn from the Greek art produced some 500 years </a:t>
            </a:r>
            <a:r>
              <a:rPr lang="en-CA" sz="1900" dirty="0" smtClean="0"/>
              <a:t>earlier.</a:t>
            </a:r>
          </a:p>
          <a:p>
            <a:pPr marL="0" indent="0">
              <a:lnSpc>
                <a:spcPct val="120000"/>
              </a:lnSpc>
              <a:buNone/>
            </a:pPr>
            <a:r>
              <a:rPr lang="en-CA" sz="1900" dirty="0" smtClean="0"/>
              <a:t>As </a:t>
            </a:r>
            <a:r>
              <a:rPr lang="en-CA" sz="1900" dirty="0"/>
              <a:t>art became fashionable, it lost much of its spiritual quality. </a:t>
            </a:r>
            <a:r>
              <a:rPr lang="en-CA" sz="1900" dirty="0" err="1" smtClean="0"/>
              <a:t>Theyborrowed</a:t>
            </a:r>
            <a:r>
              <a:rPr lang="en-CA" sz="1900" dirty="0" smtClean="0"/>
              <a:t> </a:t>
            </a:r>
            <a:r>
              <a:rPr lang="en-CA" sz="1900" dirty="0"/>
              <a:t>many elements of their religion from the Greeks, so the Romans copied the statues of Greek gods and </a:t>
            </a:r>
            <a:r>
              <a:rPr lang="en-CA" sz="1900" dirty="0" smtClean="0"/>
              <a:t>goddesses to go along with this. </a:t>
            </a:r>
            <a:r>
              <a:rPr lang="en-CA" sz="1900" dirty="0"/>
              <a:t>The Romans were lacking in great imagination. </a:t>
            </a:r>
            <a:endParaRPr lang="en-CA" sz="1900" dirty="0" smtClean="0"/>
          </a:p>
          <a:p>
            <a:pPr marL="0" indent="0">
              <a:lnSpc>
                <a:spcPct val="120000"/>
              </a:lnSpc>
              <a:buNone/>
            </a:pPr>
            <a:r>
              <a:rPr lang="en-CA" sz="1900" dirty="0" smtClean="0"/>
              <a:t>The Romans did not idealize their subjects as the Greeks did and as a result many </a:t>
            </a:r>
            <a:r>
              <a:rPr lang="en-CA" sz="1900" dirty="0" err="1" smtClean="0"/>
              <a:t>imprefections</a:t>
            </a:r>
            <a:r>
              <a:rPr lang="en-CA" sz="1900" dirty="0" smtClean="0"/>
              <a:t> as well as individual characteristics are found in their works. In addition, the fact that the Romans reproduced and copied Greek pieces so much later meant that we have record of artworks that did not survive from that era.</a:t>
            </a:r>
            <a:endParaRPr lang="en-CA" sz="1900" dirty="0"/>
          </a:p>
        </p:txBody>
      </p:sp>
    </p:spTree>
    <p:extLst>
      <p:ext uri="{BB962C8B-B14F-4D97-AF65-F5344CB8AC3E}">
        <p14:creationId xmlns:p14="http://schemas.microsoft.com/office/powerpoint/2010/main" val="908187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993370" y="1912943"/>
            <a:ext cx="4776988" cy="1325563"/>
          </a:xfrm>
        </p:spPr>
        <p:txBody>
          <a:bodyPr/>
          <a:lstStyle/>
          <a:p>
            <a:r>
              <a:rPr lang="en-CA" dirty="0" smtClean="0"/>
              <a:t>Winged Victory</a:t>
            </a:r>
            <a:endParaRPr lang="en-CA" dirty="0"/>
          </a:p>
        </p:txBody>
      </p:sp>
      <p:sp>
        <p:nvSpPr>
          <p:cNvPr id="3" name="Content Placeholder 2"/>
          <p:cNvSpPr>
            <a:spLocks noGrp="1"/>
          </p:cNvSpPr>
          <p:nvPr>
            <p:ph idx="1"/>
          </p:nvPr>
        </p:nvSpPr>
        <p:spPr>
          <a:xfrm>
            <a:off x="5847008" y="231820"/>
            <a:ext cx="6045275" cy="5648929"/>
          </a:xfrm>
        </p:spPr>
        <p:txBody>
          <a:bodyPr>
            <a:noAutofit/>
          </a:bodyPr>
          <a:lstStyle/>
          <a:p>
            <a:pPr>
              <a:lnSpc>
                <a:spcPct val="100000"/>
              </a:lnSpc>
            </a:pPr>
            <a:r>
              <a:rPr lang="en-CA" sz="1800" b="1" dirty="0"/>
              <a:t>Nike of Samothrace</a:t>
            </a:r>
            <a:r>
              <a:rPr lang="en-CA" sz="1800" dirty="0"/>
              <a:t> </a:t>
            </a:r>
            <a:r>
              <a:rPr lang="en-CA" sz="1800" dirty="0" smtClean="0"/>
              <a:t>is </a:t>
            </a:r>
            <a:r>
              <a:rPr lang="en-CA" sz="1800" dirty="0"/>
              <a:t>an original </a:t>
            </a:r>
            <a:r>
              <a:rPr lang="en-CA" sz="1800" dirty="0" smtClean="0"/>
              <a:t>example of early Greek sculpture and is made from of </a:t>
            </a:r>
            <a:r>
              <a:rPr lang="en-CA" sz="1800" dirty="0"/>
              <a:t>Parian </a:t>
            </a:r>
            <a:r>
              <a:rPr lang="en-CA" sz="1800" dirty="0" smtClean="0"/>
              <a:t>marble. It is </a:t>
            </a:r>
            <a:r>
              <a:rPr lang="en-CA" sz="1800" dirty="0"/>
              <a:t>about six feet eight inches </a:t>
            </a:r>
            <a:r>
              <a:rPr lang="en-CA" sz="1800" dirty="0" smtClean="0"/>
              <a:t>high and is </a:t>
            </a:r>
            <a:r>
              <a:rPr lang="en-CA" sz="1800" dirty="0"/>
              <a:t>set up on the </a:t>
            </a:r>
            <a:r>
              <a:rPr lang="en-CA" sz="1800" dirty="0" smtClean="0"/>
              <a:t>prow (front) </a:t>
            </a:r>
            <a:r>
              <a:rPr lang="en-CA" sz="1800" dirty="0"/>
              <a:t>of a </a:t>
            </a:r>
            <a:r>
              <a:rPr lang="en-CA" sz="1800" dirty="0" smtClean="0"/>
              <a:t>big ship. </a:t>
            </a:r>
            <a:r>
              <a:rPr lang="en-CA" sz="1800" smtClean="0"/>
              <a:t>It is </a:t>
            </a:r>
            <a:r>
              <a:rPr lang="en-CA" sz="1800" dirty="0"/>
              <a:t>carved in an inferior stone and projecting obliquely into an artificial pool among carefully disposed rocks. </a:t>
            </a:r>
            <a:endParaRPr lang="en-CA" sz="1800" dirty="0" smtClean="0"/>
          </a:p>
          <a:p>
            <a:pPr>
              <a:lnSpc>
                <a:spcPct val="100000"/>
              </a:lnSpc>
            </a:pPr>
            <a:r>
              <a:rPr lang="en-CA" sz="1800" dirty="0" smtClean="0"/>
              <a:t>Because </a:t>
            </a:r>
            <a:r>
              <a:rPr lang="en-CA" sz="1800" dirty="0"/>
              <a:t>of </a:t>
            </a:r>
            <a:r>
              <a:rPr lang="en-CA" sz="1800" dirty="0" smtClean="0"/>
              <a:t>where it was placed the </a:t>
            </a:r>
            <a:r>
              <a:rPr lang="en-CA" sz="1800" dirty="0"/>
              <a:t>Nike could be seen well, though at some distance, from in front and more closely along the left side, but the right side and the back were </a:t>
            </a:r>
            <a:r>
              <a:rPr lang="en-CA" sz="1800" dirty="0" smtClean="0"/>
              <a:t>intended </a:t>
            </a:r>
            <a:r>
              <a:rPr lang="en-CA" sz="1800" dirty="0"/>
              <a:t>to be out of sight and so </a:t>
            </a:r>
            <a:r>
              <a:rPr lang="en-CA" sz="1800" dirty="0" smtClean="0"/>
              <a:t>they were never finished. This </a:t>
            </a:r>
            <a:r>
              <a:rPr lang="en-CA" sz="1800" dirty="0"/>
              <a:t>explains the special care given to the appearance of the statue in the </a:t>
            </a:r>
            <a:r>
              <a:rPr lang="en-CA" sz="1800" dirty="0" smtClean="0"/>
              <a:t>area </a:t>
            </a:r>
            <a:r>
              <a:rPr lang="en-CA" sz="1800" dirty="0"/>
              <a:t>between the front and the left lateral view. </a:t>
            </a:r>
            <a:endParaRPr lang="en-CA" sz="1800" dirty="0" smtClean="0"/>
          </a:p>
          <a:p>
            <a:pPr>
              <a:lnSpc>
                <a:spcPct val="100000"/>
              </a:lnSpc>
            </a:pPr>
            <a:r>
              <a:rPr lang="en-CA" sz="1800" dirty="0" smtClean="0"/>
              <a:t>The </a:t>
            </a:r>
            <a:r>
              <a:rPr lang="en-CA" sz="1800" dirty="0"/>
              <a:t>transition between these two views is made by a spiralling twist, though this spiral is in the drapery - in the heavy folds between the legs and the opposite system around the left hip - but the figure, if stripped, has a four-square construction. </a:t>
            </a:r>
            <a:endParaRPr lang="en-CA" sz="1800" dirty="0" smtClean="0"/>
          </a:p>
          <a:p>
            <a:pPr>
              <a:lnSpc>
                <a:spcPct val="100000"/>
              </a:lnSpc>
            </a:pPr>
            <a:r>
              <a:rPr lang="en-CA" sz="1800" dirty="0" smtClean="0"/>
              <a:t>The </a:t>
            </a:r>
            <a:r>
              <a:rPr lang="en-CA" sz="1800" dirty="0"/>
              <a:t>forms of the body are fairly </a:t>
            </a:r>
            <a:r>
              <a:rPr lang="en-CA" sz="1800" dirty="0" smtClean="0"/>
              <a:t>Classical. The drapery the sculpture uses transparency</a:t>
            </a:r>
            <a:r>
              <a:rPr lang="en-CA" sz="1800" dirty="0"/>
              <a:t>, modelling lines and motion </a:t>
            </a:r>
            <a:r>
              <a:rPr lang="en-CA" sz="1800" dirty="0" smtClean="0"/>
              <a:t>lines to emphasize the form of the body beneath.</a:t>
            </a:r>
            <a:endParaRPr lang="en-CA" sz="1800" dirty="0"/>
          </a:p>
        </p:txBody>
      </p:sp>
      <p:pic>
        <p:nvPicPr>
          <p:cNvPr id="3074" name="Picture 2" descr="Image resu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415" y="159094"/>
            <a:ext cx="5003078" cy="6670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869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488691" y="1303166"/>
            <a:ext cx="3931892" cy="1325563"/>
          </a:xfrm>
        </p:spPr>
        <p:txBody>
          <a:bodyPr/>
          <a:lstStyle/>
          <a:p>
            <a:r>
              <a:rPr lang="en-CA" dirty="0" smtClean="0"/>
              <a:t>Venus de Milo</a:t>
            </a:r>
            <a:endParaRPr lang="en-CA" dirty="0"/>
          </a:p>
        </p:txBody>
      </p:sp>
      <p:sp>
        <p:nvSpPr>
          <p:cNvPr id="3" name="Content Placeholder 2"/>
          <p:cNvSpPr>
            <a:spLocks noGrp="1"/>
          </p:cNvSpPr>
          <p:nvPr>
            <p:ph idx="1"/>
          </p:nvPr>
        </p:nvSpPr>
        <p:spPr>
          <a:xfrm>
            <a:off x="4082603" y="0"/>
            <a:ext cx="7822559" cy="5648929"/>
          </a:xfrm>
        </p:spPr>
        <p:txBody>
          <a:bodyPr>
            <a:noAutofit/>
          </a:bodyPr>
          <a:lstStyle/>
          <a:p>
            <a:pPr>
              <a:lnSpc>
                <a:spcPct val="100000"/>
              </a:lnSpc>
            </a:pPr>
            <a:r>
              <a:rPr lang="en-CA" sz="1800" dirty="0"/>
              <a:t>One of the most famous examples </a:t>
            </a:r>
            <a:r>
              <a:rPr lang="en-CA" sz="1800" dirty="0" smtClean="0"/>
              <a:t>of sculpture from Ancient Greece, the </a:t>
            </a:r>
            <a:r>
              <a:rPr lang="en-CA" sz="1800" i="1" dirty="0" smtClean="0"/>
              <a:t>Venus </a:t>
            </a:r>
            <a:r>
              <a:rPr lang="en-CA" sz="1800" i="1" dirty="0"/>
              <a:t>de Milo</a:t>
            </a:r>
            <a:r>
              <a:rPr lang="en-CA" sz="1800" dirty="0"/>
              <a:t> is an </a:t>
            </a:r>
            <a:r>
              <a:rPr lang="en-CA" sz="1800" dirty="0" smtClean="0"/>
              <a:t>armless marble statue </a:t>
            </a:r>
            <a:r>
              <a:rPr lang="en-CA" sz="1800" dirty="0"/>
              <a:t>of Aphrodite - the Greek goddess of love and beauty - which was sculpted during the Hellenistic period between about 130 and 100 BCE. </a:t>
            </a:r>
            <a:endParaRPr lang="en-CA" sz="1800" dirty="0" smtClean="0"/>
          </a:p>
          <a:p>
            <a:pPr>
              <a:lnSpc>
                <a:spcPct val="100000"/>
              </a:lnSpc>
            </a:pPr>
            <a:r>
              <a:rPr lang="en-CA" sz="1800" dirty="0"/>
              <a:t>The statue is made from Parian marble and stands some 6 feet 8 inches tall, without its plinth. </a:t>
            </a:r>
            <a:endParaRPr lang="en-CA" sz="1800" dirty="0" smtClean="0"/>
          </a:p>
          <a:p>
            <a:pPr>
              <a:lnSpc>
                <a:spcPct val="100000"/>
              </a:lnSpc>
            </a:pPr>
            <a:r>
              <a:rPr lang="en-CA" sz="1800" dirty="0" smtClean="0"/>
              <a:t>The</a:t>
            </a:r>
            <a:r>
              <a:rPr lang="en-CA" sz="1800" dirty="0"/>
              <a:t> </a:t>
            </a:r>
            <a:r>
              <a:rPr lang="en-CA" sz="1800" i="1" dirty="0"/>
              <a:t>Venus de Milo</a:t>
            </a:r>
            <a:r>
              <a:rPr lang="en-CA" sz="1800" dirty="0"/>
              <a:t> depicts the mythological Greek goddess Aphrodite, and the story of the Judgment of Paris. In this tale, a young Trojan prince, Paris, was given a golden apple by the goddess of Discord and told to award it to the most beautiful of the three candidates: Aphrodite, Athena and Hera. Aphrodite won the beauty contest by bribing Paris with the love of the most beautiful </a:t>
            </a:r>
            <a:r>
              <a:rPr lang="en-CA" sz="1800" i="1" dirty="0"/>
              <a:t>mortal</a:t>
            </a:r>
            <a:r>
              <a:rPr lang="en-CA" sz="1800" dirty="0"/>
              <a:t> woman - Helen of Sparta - and was awarded the apple.</a:t>
            </a:r>
          </a:p>
          <a:p>
            <a:pPr>
              <a:lnSpc>
                <a:spcPct val="100000"/>
              </a:lnSpc>
            </a:pPr>
            <a:r>
              <a:rPr lang="en-CA" sz="1800" dirty="0" smtClean="0"/>
              <a:t>Sculpture </a:t>
            </a:r>
            <a:r>
              <a:rPr lang="en-CA" sz="1800" dirty="0"/>
              <a:t>reconstruction experts calculate that the separately carved right arm of the </a:t>
            </a:r>
            <a:r>
              <a:rPr lang="en-CA" sz="1800" i="1" dirty="0"/>
              <a:t>Venus de Milo</a:t>
            </a:r>
            <a:r>
              <a:rPr lang="en-CA" sz="1800" dirty="0"/>
              <a:t> lay across the torso with the right hand resting on the raised left knee, thus clasping the drapery wrapped around the hips and legs. The left arm, meanwhile, was holding up the apple at about eye level. Scholars remain divided as to whether the goddess was looking at the apple she was holding, or gazing into the distance.</a:t>
            </a:r>
          </a:p>
          <a:p>
            <a:pPr>
              <a:lnSpc>
                <a:spcPct val="100000"/>
              </a:lnSpc>
            </a:pPr>
            <a:r>
              <a:rPr lang="en-CA" sz="1800" dirty="0"/>
              <a:t>In its original state, the sculpture would have been tinted with </a:t>
            </a:r>
            <a:r>
              <a:rPr lang="en-CA" sz="1800" dirty="0">
                <a:hlinkClick r:id="rId2"/>
              </a:rPr>
              <a:t>colour pigments</a:t>
            </a:r>
            <a:r>
              <a:rPr lang="en-CA" sz="1800" dirty="0"/>
              <a:t>, to create a more lifelike appearance, then decorated with bracelet, earrings, and headband, before being placed in a niche inside a temple or gymnasium. Today, however, no trace any paint remains, while the only signs of any metal jewellery are the fixture holes.</a:t>
            </a:r>
          </a:p>
          <a:p>
            <a:pPr>
              <a:lnSpc>
                <a:spcPct val="100000"/>
              </a:lnSpc>
            </a:pPr>
            <a:r>
              <a:rPr lang="en-CA" sz="1800" dirty="0" smtClean="0"/>
              <a:t>Venus de Milo is one of the </a:t>
            </a:r>
            <a:r>
              <a:rPr lang="en-CA" sz="1800" dirty="0"/>
              <a:t>most well-known statue in </a:t>
            </a:r>
            <a:r>
              <a:rPr lang="en-CA" sz="1800" dirty="0" smtClean="0"/>
              <a:t>the history of sculpture,</a:t>
            </a:r>
            <a:r>
              <a:rPr lang="en-CA" sz="1800" dirty="0"/>
              <a:t> </a:t>
            </a:r>
            <a:r>
              <a:rPr lang="en-CA" sz="1800" dirty="0" smtClean="0"/>
              <a:t>it </a:t>
            </a:r>
            <a:r>
              <a:rPr lang="en-CA" sz="1800" dirty="0"/>
              <a:t>is on public display in the collection </a:t>
            </a:r>
            <a:r>
              <a:rPr lang="en-CA" sz="1800" dirty="0" smtClean="0"/>
              <a:t>of Greek sculpture at the Louvre Museum in Paris, France.</a:t>
            </a:r>
            <a:r>
              <a:rPr lang="en-CA" sz="1800" dirty="0"/>
              <a:t> </a:t>
            </a:r>
          </a:p>
        </p:txBody>
      </p:sp>
      <p:pic>
        <p:nvPicPr>
          <p:cNvPr id="2050" name="Picture 2" descr="http://www.sailingissues.com/greekislands/cyclades/venus-de-milo.jpg"/>
          <p:cNvPicPr>
            <a:picLocks noChangeAspect="1" noChangeArrowheads="1"/>
          </p:cNvPicPr>
          <p:nvPr/>
        </p:nvPicPr>
        <p:blipFill rotWithShape="1">
          <a:blip r:embed="rId3">
            <a:extLst>
              <a:ext uri="{28A0092B-C50C-407E-A947-70E740481C1C}">
                <a14:useLocalDpi xmlns:a14="http://schemas.microsoft.com/office/drawing/2010/main" val="0"/>
              </a:ext>
            </a:extLst>
          </a:blip>
          <a:srcRect l="20940" t="16057" r="29032"/>
          <a:stretch/>
        </p:blipFill>
        <p:spPr bwMode="auto">
          <a:xfrm>
            <a:off x="1088802" y="107149"/>
            <a:ext cx="2993801" cy="6697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550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037356" y="2293034"/>
            <a:ext cx="4776988" cy="1325563"/>
          </a:xfrm>
        </p:spPr>
        <p:txBody>
          <a:bodyPr/>
          <a:lstStyle/>
          <a:p>
            <a:r>
              <a:rPr lang="en-CA" dirty="0" smtClean="0"/>
              <a:t>The </a:t>
            </a:r>
            <a:r>
              <a:rPr lang="en-CA" dirty="0" err="1" smtClean="0"/>
              <a:t>Laocoon</a:t>
            </a:r>
            <a:endParaRPr lang="en-CA" dirty="0"/>
          </a:p>
        </p:txBody>
      </p:sp>
      <p:sp>
        <p:nvSpPr>
          <p:cNvPr id="3" name="Content Placeholder 2"/>
          <p:cNvSpPr>
            <a:spLocks noGrp="1"/>
          </p:cNvSpPr>
          <p:nvPr>
            <p:ph idx="1"/>
          </p:nvPr>
        </p:nvSpPr>
        <p:spPr>
          <a:xfrm>
            <a:off x="5615188" y="0"/>
            <a:ext cx="5738611" cy="6722772"/>
          </a:xfrm>
        </p:spPr>
        <p:txBody>
          <a:bodyPr>
            <a:noAutofit/>
          </a:bodyPr>
          <a:lstStyle/>
          <a:p>
            <a:pPr>
              <a:lnSpc>
                <a:spcPct val="120000"/>
              </a:lnSpc>
            </a:pPr>
            <a:r>
              <a:rPr lang="en-CA" sz="1800" dirty="0"/>
              <a:t>The </a:t>
            </a:r>
            <a:r>
              <a:rPr lang="en-CA" sz="1800" i="1" dirty="0" err="1"/>
              <a:t>Laocoon</a:t>
            </a:r>
            <a:r>
              <a:rPr lang="en-CA" sz="1800" dirty="0"/>
              <a:t> statue, standing some 8 feet in height, is made from seven interlocking pieces of white marble. Its exact date of creation is uncertain, </a:t>
            </a:r>
            <a:r>
              <a:rPr lang="en-CA" sz="1800" dirty="0" smtClean="0"/>
              <a:t>but experts </a:t>
            </a:r>
            <a:r>
              <a:rPr lang="en-CA" sz="1800" dirty="0"/>
              <a:t>now believe that it was sculpted between 42-20 BCE. </a:t>
            </a:r>
            <a:endParaRPr lang="en-CA" sz="1800" dirty="0" smtClean="0"/>
          </a:p>
          <a:p>
            <a:pPr>
              <a:lnSpc>
                <a:spcPct val="120000"/>
              </a:lnSpc>
            </a:pPr>
            <a:r>
              <a:rPr lang="en-CA" sz="1800" dirty="0" smtClean="0"/>
              <a:t>More </a:t>
            </a:r>
            <a:r>
              <a:rPr lang="en-CA" sz="1800" dirty="0"/>
              <a:t>importantly, it is not known for certain whether it is an original Roman sculpture or a copy of an earlier Greek sculpture</a:t>
            </a:r>
            <a:r>
              <a:rPr lang="en-CA" sz="1800" dirty="0" smtClean="0"/>
              <a:t>.</a:t>
            </a:r>
          </a:p>
          <a:p>
            <a:pPr>
              <a:lnSpc>
                <a:spcPct val="120000"/>
              </a:lnSpc>
            </a:pPr>
            <a:r>
              <a:rPr lang="en-CA" sz="1800" dirty="0" err="1" smtClean="0"/>
              <a:t>Laocoon</a:t>
            </a:r>
            <a:r>
              <a:rPr lang="en-CA" sz="1800" dirty="0" smtClean="0"/>
              <a:t> </a:t>
            </a:r>
            <a:r>
              <a:rPr lang="en-CA" sz="1800" dirty="0"/>
              <a:t>was a Trojan priest. When the Greeks, who were holding Troy under siege, left the famous Trojan Horse on the beach, </a:t>
            </a:r>
            <a:r>
              <a:rPr lang="en-CA" sz="1800" dirty="0" err="1"/>
              <a:t>Laocoon</a:t>
            </a:r>
            <a:r>
              <a:rPr lang="en-CA" sz="1800" dirty="0"/>
              <a:t> tried to warn the Trojan leaders against bringing it into the city, in case it was a trap. The Greek goddess Athena, acting as protector of the Greeks, punished </a:t>
            </a:r>
            <a:r>
              <a:rPr lang="en-CA" sz="1800" dirty="0" err="1"/>
              <a:t>Laocoon</a:t>
            </a:r>
            <a:r>
              <a:rPr lang="en-CA" sz="1800" dirty="0"/>
              <a:t> for his interference by having him and his two sons attacked by the giant sea serpents </a:t>
            </a:r>
            <a:r>
              <a:rPr lang="en-CA" sz="1800" dirty="0" err="1"/>
              <a:t>Porces</a:t>
            </a:r>
            <a:r>
              <a:rPr lang="en-CA" sz="1800" dirty="0"/>
              <a:t> and </a:t>
            </a:r>
            <a:r>
              <a:rPr lang="en-CA" sz="1800" dirty="0" err="1"/>
              <a:t>Chariboea</a:t>
            </a:r>
            <a:r>
              <a:rPr lang="en-CA" sz="1800" dirty="0"/>
              <a:t>. In the sculpture, one son can be seen to break free from the snakes, and looks across to see his father and brother in their death agonies</a:t>
            </a:r>
            <a:r>
              <a:rPr lang="en-CA" sz="1800" dirty="0" smtClean="0"/>
              <a:t>.</a:t>
            </a:r>
          </a:p>
          <a:p>
            <a:pPr>
              <a:lnSpc>
                <a:spcPct val="120000"/>
              </a:lnSpc>
            </a:pPr>
            <a:r>
              <a:rPr lang="en-CA" sz="1800" dirty="0"/>
              <a:t>The emotionalism in </a:t>
            </a:r>
            <a:r>
              <a:rPr lang="en-CA" sz="1800" i="1" dirty="0" err="1"/>
              <a:t>Laocoon</a:t>
            </a:r>
            <a:r>
              <a:rPr lang="en-CA" sz="1800" i="1" dirty="0"/>
              <a:t> and His Sons</a:t>
            </a:r>
            <a:r>
              <a:rPr lang="en-CA" sz="1800" dirty="0"/>
              <a:t> was highly influential on </a:t>
            </a:r>
            <a:r>
              <a:rPr lang="en-CA" sz="1800" dirty="0" smtClean="0"/>
              <a:t>later eras of sculpture.</a:t>
            </a:r>
            <a:endParaRPr lang="en-CA" sz="1800" dirty="0"/>
          </a:p>
        </p:txBody>
      </p:sp>
      <p:pic>
        <p:nvPicPr>
          <p:cNvPr id="2050" name="Picture 2" descr="http://ancientrome.ru/art/artwork/sculp/mythology/gr/laocoon/lao0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136" y="567321"/>
            <a:ext cx="4899052" cy="5767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712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TotalTime>
  <Words>362</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ANTIQUITY</vt:lpstr>
      <vt:lpstr>CLASSICAL ANTIQUITY</vt:lpstr>
      <vt:lpstr>ART DEVELOPMENTS  - ANCIENT GREEKS</vt:lpstr>
      <vt:lpstr>PORTRAYING EMOTIONS</vt:lpstr>
      <vt:lpstr>POSING FIGURES</vt:lpstr>
      <vt:lpstr>ROMAN SCULPTURE</vt:lpstr>
      <vt:lpstr>Winged Victory</vt:lpstr>
      <vt:lpstr>Venus de Milo</vt:lpstr>
      <vt:lpstr>The Laocoon</vt:lpstr>
      <vt:lpstr>The Disc Thrower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ANTIQUITY</dc:title>
  <dc:creator>Michelle Massaro</dc:creator>
  <cp:lastModifiedBy>Michelle Massaro</cp:lastModifiedBy>
  <cp:revision>15</cp:revision>
  <dcterms:created xsi:type="dcterms:W3CDTF">2016-09-07T14:40:34Z</dcterms:created>
  <dcterms:modified xsi:type="dcterms:W3CDTF">2017-01-10T14:21:47Z</dcterms:modified>
</cp:coreProperties>
</file>