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3307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8521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03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9114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956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3443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3352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1023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540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13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249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548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96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723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79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930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0863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18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EXT_AND_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  <a:p>
            <a: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rstpeoplesofcanada.com/fp_groups/fp_wh5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 idx="4294967295"/>
          </p:nvPr>
        </p:nvSpPr>
        <p:spPr>
          <a:xfrm>
            <a:off x="468312" y="4437062"/>
            <a:ext cx="8064499" cy="544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D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6D"/>
                </a:solidFill>
                <a:latin typeface="Arial"/>
                <a:ea typeface="Arial"/>
                <a:cs typeface="Arial"/>
                <a:sym typeface="Arial"/>
              </a:rPr>
              <a:t>Eastern Woodland Painting</a:t>
            </a:r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3">
            <a:alphaModFix/>
          </a:blip>
          <a:srcRect l="2113" t="2323" r="3432" b="2572"/>
          <a:stretch/>
        </p:blipFill>
        <p:spPr>
          <a:xfrm>
            <a:off x="538162" y="0"/>
            <a:ext cx="8605836" cy="40370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3" name="Shape 23"/>
          <p:cNvSpPr txBox="1"/>
          <p:nvPr/>
        </p:nvSpPr>
        <p:spPr>
          <a:xfrm>
            <a:off x="4859337" y="5589587"/>
            <a:ext cx="348615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D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FF6D"/>
                </a:solidFill>
                <a:latin typeface="Arial"/>
                <a:ea typeface="Arial"/>
                <a:cs typeface="Arial"/>
                <a:sym typeface="Arial"/>
              </a:rPr>
              <a:t>Observation of the Astral World, </a:t>
            </a:r>
            <a:br>
              <a:rPr lang="en-US" sz="1800" b="0" i="0" u="none" strike="noStrike" cap="none">
                <a:solidFill>
                  <a:srgbClr val="FFFF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FFFF6D"/>
                </a:solidFill>
                <a:latin typeface="Arial"/>
                <a:ea typeface="Arial"/>
                <a:cs typeface="Arial"/>
                <a:sym typeface="Arial"/>
              </a:rPr>
              <a:t>by Norval Morrisseau, 1990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4427537" y="6491287"/>
            <a:ext cx="30289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B93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Daphne Odjig, </a:t>
            </a:r>
            <a:r>
              <a:rPr lang="en-US" sz="1800" b="0" i="1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Potawatomi</a:t>
            </a:r>
            <a:r>
              <a:rPr lang="en-US" sz="1800" b="0" i="0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1" y="0"/>
            <a:ext cx="5013325" cy="64531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4427537" y="6491287"/>
            <a:ext cx="18097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B93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Carl Ray, </a:t>
            </a:r>
            <a:r>
              <a:rPr lang="en-US" sz="1800" b="0" i="1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Bear</a:t>
            </a:r>
            <a:r>
              <a:rPr lang="en-US" sz="1800" b="0" i="0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0"/>
            <a:ext cx="7848599" cy="62880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4427537" y="6491287"/>
            <a:ext cx="30924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B93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Goyce Kakegamic, </a:t>
            </a:r>
            <a:r>
              <a:rPr lang="en-US" sz="1800" b="0" i="1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Creation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712" y="598487"/>
            <a:ext cx="8753474" cy="56832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 idx="4294967295"/>
          </p:nvPr>
        </p:nvSpPr>
        <p:spPr>
          <a:xfrm>
            <a:off x="468312" y="0"/>
            <a:ext cx="8229600" cy="620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Eastern Woodland Painting usually has…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4294967295"/>
          </p:nvPr>
        </p:nvSpPr>
        <p:spPr>
          <a:xfrm>
            <a:off x="0" y="1081725"/>
            <a:ext cx="6803999" cy="482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FDED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73FDED"/>
                </a:solidFill>
                <a:latin typeface="Arial"/>
                <a:ea typeface="Arial"/>
                <a:cs typeface="Arial"/>
                <a:sym typeface="Arial"/>
              </a:rPr>
              <a:t>an image, usually people and/or animals</a:t>
            </a:r>
          </a:p>
          <a:p>
            <a:pPr marL="3429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FDED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73FDED"/>
                </a:solidFill>
                <a:latin typeface="Arial"/>
                <a:ea typeface="Arial"/>
                <a:cs typeface="Arial"/>
                <a:sym typeface="Arial"/>
              </a:rPr>
              <a:t>often look like x-rays to show both the interior and exterior life of the organism</a:t>
            </a:r>
          </a:p>
          <a:p>
            <a:pPr marL="342900" marR="0" lvl="0" indent="-3175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73FDED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73FDED"/>
                </a:solidFill>
                <a:latin typeface="Arial"/>
                <a:ea typeface="Arial"/>
                <a:cs typeface="Arial"/>
                <a:sym typeface="Arial"/>
              </a:rPr>
              <a:t>a ground, usually painted in one or two large areas of flat, bright colour</a:t>
            </a:r>
          </a:p>
          <a:p>
            <a:pPr marL="342900" marR="0" lvl="0" indent="-3175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73FDED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73FDED"/>
                </a:solidFill>
                <a:latin typeface="Arial"/>
                <a:ea typeface="Arial"/>
                <a:cs typeface="Arial"/>
                <a:sym typeface="Arial"/>
              </a:rPr>
              <a:t>simple shapes outlined in thick black &amp; filled with bright colours that reflect the mood of the painting</a:t>
            </a:r>
          </a:p>
          <a:p>
            <a:pPr marL="342900" marR="0" lvl="0" indent="-3175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73FDED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73FDED"/>
                </a:solidFill>
                <a:latin typeface="Arial"/>
                <a:ea typeface="Arial"/>
                <a:cs typeface="Arial"/>
                <a:sym typeface="Arial"/>
              </a:rPr>
              <a:t>symbols, pictures that tell a story without using words</a:t>
            </a:r>
          </a:p>
          <a:p>
            <a:pPr marL="342900" marR="0" lvl="0" indent="-3175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73FDED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73FDED"/>
                </a:solidFill>
                <a:latin typeface="Arial"/>
                <a:ea typeface="Arial"/>
                <a:cs typeface="Arial"/>
                <a:sym typeface="Arial"/>
              </a:rPr>
              <a:t>no sense of place (no landscape or horizon line)</a:t>
            </a:r>
          </a:p>
          <a:p>
            <a:pPr marL="342900" marR="0" lvl="0" indent="-3175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73FDED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73FDED"/>
                </a:solidFill>
                <a:latin typeface="Arial"/>
                <a:ea typeface="Arial"/>
                <a:cs typeface="Arial"/>
                <a:sym typeface="Arial"/>
              </a:rPr>
              <a:t>no shading, values or textures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l="2323" t="1979" r="3049" b="2353"/>
          <a:stretch/>
        </p:blipFill>
        <p:spPr>
          <a:xfrm>
            <a:off x="6834186" y="765175"/>
            <a:ext cx="2309812" cy="33115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5600" y="4129087"/>
            <a:ext cx="3708400" cy="27289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850" y="4397375"/>
            <a:ext cx="4824412" cy="24606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3267075" y="4630737"/>
            <a:ext cx="3435350" cy="224472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 idx="4294967295"/>
          </p:nvPr>
        </p:nvSpPr>
        <p:spPr>
          <a:xfrm>
            <a:off x="250825" y="0"/>
            <a:ext cx="8229600" cy="620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ADDC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9CADDC"/>
                </a:solidFill>
                <a:latin typeface="Arial"/>
                <a:ea typeface="Arial"/>
                <a:cs typeface="Arial"/>
                <a:sym typeface="Arial"/>
              </a:rPr>
              <a:t>Symbolism in Eastern Woodland Painting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0" y="617896"/>
            <a:ext cx="6732599" cy="495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E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FFFFE1"/>
                </a:solidFill>
                <a:latin typeface="Arial"/>
                <a:ea typeface="Arial"/>
                <a:cs typeface="Arial"/>
                <a:sym typeface="Arial"/>
              </a:rPr>
              <a:t>Examples of symbols in Morrisseau’s work are: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B6D7A8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large eyes</a:t>
            </a:r>
            <a:r>
              <a:rPr lang="en-US" sz="1800" b="0" i="0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 – the symbol of the shaman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B6D7A8"/>
              </a:buClr>
              <a:buSzPct val="100000"/>
              <a:buFont typeface="Arial"/>
              <a:buChar char="•"/>
            </a:pPr>
            <a:r>
              <a:rPr lang="en-US" sz="1800" u="sng">
                <a:solidFill>
                  <a:srgbClr val="B6D7A8"/>
                </a:solidFill>
              </a:rPr>
              <a:t>t</a:t>
            </a:r>
            <a:r>
              <a:rPr lang="en-US" sz="1800" b="0" i="0" u="sng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he divided circle</a:t>
            </a:r>
            <a:r>
              <a:rPr lang="en-US" sz="1800" b="0" i="0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 – shows dualities in the world like good and evil, day and night, sky and earth, honesty and dishonesty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B6D7A8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several different kinds of lines: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FFE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1800" b="0" i="0" u="sng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lines of power </a:t>
            </a:r>
            <a:r>
              <a:rPr lang="en-US" sz="1800" b="0" i="0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radiate out from the head and/or body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FFE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1800" b="0" i="0" u="sng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communication lines</a:t>
            </a:r>
            <a:r>
              <a:rPr lang="en-US" sz="1800" b="0" i="0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 connect creatures and show interdependence of two beings and their relationships in nature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FFE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	- small </a:t>
            </a:r>
            <a:r>
              <a:rPr lang="en-US" sz="1800" b="0" i="0" u="sng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movement lines</a:t>
            </a:r>
            <a:r>
              <a:rPr lang="en-US" sz="1800" b="0" i="0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 in and around a body can show shaking, for example, or a heart beating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B6D7A8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solid balls or seeds</a:t>
            </a:r>
            <a:r>
              <a:rPr lang="en-US" sz="1800" b="0" i="0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 represent spirit power, often float within the picture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B6D7A8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circles</a:t>
            </a:r>
            <a:r>
              <a:rPr lang="en-US" sz="1800" b="0" i="0" u="none" strike="noStrike" cap="none">
                <a:solidFill>
                  <a:srgbClr val="B6D7A8"/>
                </a:solidFill>
                <a:latin typeface="Arial"/>
                <a:ea typeface="Arial"/>
                <a:cs typeface="Arial"/>
                <a:sym typeface="Arial"/>
              </a:rPr>
              <a:t> – sacred to First Nations spirituality; the life cycle, the sun, the moon, and the directions (north, south, east, west)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l="567"/>
          <a:stretch/>
        </p:blipFill>
        <p:spPr>
          <a:xfrm>
            <a:off x="6670675" y="709612"/>
            <a:ext cx="2473325" cy="303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5" name="Shape 115" descr="[Sacred+World+of+Norval+Morrisseau_Part+9_1970s.jpg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3375" y="5352903"/>
            <a:ext cx="2217299" cy="15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 t="-1374"/>
          <a:stretch/>
        </p:blipFill>
        <p:spPr>
          <a:xfrm>
            <a:off x="6689725" y="3698875"/>
            <a:ext cx="2454275" cy="315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6">
            <a:alphaModFix/>
          </a:blip>
          <a:srcRect l="3733" t="2395" r="1566" b="1093"/>
          <a:stretch/>
        </p:blipFill>
        <p:spPr>
          <a:xfrm>
            <a:off x="2018075" y="5352899"/>
            <a:ext cx="2306400" cy="15050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2000" t="4632" r="1999" b="3859"/>
          <a:stretch/>
        </p:blipFill>
        <p:spPr>
          <a:xfrm>
            <a:off x="611187" y="1196975"/>
            <a:ext cx="7488236" cy="484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Shape 123"/>
          <p:cNvGrpSpPr/>
          <p:nvPr/>
        </p:nvGrpSpPr>
        <p:grpSpPr>
          <a:xfrm rot="-1980000">
            <a:off x="4427537" y="549274"/>
            <a:ext cx="2843211" cy="574674"/>
            <a:chOff x="6300787" y="5445125"/>
            <a:chExt cx="2843212" cy="574674"/>
          </a:xfrm>
        </p:grpSpPr>
        <p:sp>
          <p:nvSpPr>
            <p:cNvPr id="124" name="Shape 124"/>
            <p:cNvSpPr/>
            <p:nvPr/>
          </p:nvSpPr>
          <p:spPr>
            <a:xfrm>
              <a:off x="6300787" y="5445125"/>
              <a:ext cx="2843212" cy="57467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6507162" y="5557837"/>
              <a:ext cx="2508250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lines of communication</a:t>
              </a:r>
            </a:p>
          </p:txBody>
        </p:sp>
      </p:grpSp>
      <p:grpSp>
        <p:nvGrpSpPr>
          <p:cNvPr id="126" name="Shape 126"/>
          <p:cNvGrpSpPr/>
          <p:nvPr/>
        </p:nvGrpSpPr>
        <p:grpSpPr>
          <a:xfrm rot="1680000">
            <a:off x="971549" y="5805486"/>
            <a:ext cx="1943099" cy="574674"/>
            <a:chOff x="1692275" y="6092825"/>
            <a:chExt cx="1943100" cy="574674"/>
          </a:xfrm>
        </p:grpSpPr>
        <p:sp>
          <p:nvSpPr>
            <p:cNvPr id="127" name="Shape 127"/>
            <p:cNvSpPr/>
            <p:nvPr/>
          </p:nvSpPr>
          <p:spPr>
            <a:xfrm>
              <a:off x="1692275" y="6092825"/>
              <a:ext cx="1943100" cy="57467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1979611" y="6165850"/>
              <a:ext cx="15938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lines of power</a:t>
              </a:r>
            </a:p>
          </p:txBody>
        </p:sp>
      </p:grpSp>
      <p:grpSp>
        <p:nvGrpSpPr>
          <p:cNvPr id="129" name="Shape 129"/>
          <p:cNvGrpSpPr/>
          <p:nvPr/>
        </p:nvGrpSpPr>
        <p:grpSpPr>
          <a:xfrm rot="-660000">
            <a:off x="7019924" y="1196974"/>
            <a:ext cx="1943100" cy="574674"/>
            <a:chOff x="4067175" y="6283325"/>
            <a:chExt cx="1943100" cy="574674"/>
          </a:xfrm>
        </p:grpSpPr>
        <p:sp>
          <p:nvSpPr>
            <p:cNvPr id="130" name="Shape 130"/>
            <p:cNvSpPr/>
            <p:nvPr/>
          </p:nvSpPr>
          <p:spPr>
            <a:xfrm>
              <a:off x="4067175" y="6283325"/>
              <a:ext cx="1943100" cy="57467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4391025" y="6354762"/>
              <a:ext cx="15049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divided circle</a:t>
              </a:r>
            </a:p>
          </p:txBody>
        </p:sp>
      </p:grpSp>
      <p:grpSp>
        <p:nvGrpSpPr>
          <p:cNvPr id="132" name="Shape 132"/>
          <p:cNvGrpSpPr/>
          <p:nvPr/>
        </p:nvGrpSpPr>
        <p:grpSpPr>
          <a:xfrm>
            <a:off x="4859337" y="2420937"/>
            <a:ext cx="1152525" cy="574674"/>
            <a:chOff x="4067175" y="6283325"/>
            <a:chExt cx="1152525" cy="574674"/>
          </a:xfrm>
        </p:grpSpPr>
        <p:sp>
          <p:nvSpPr>
            <p:cNvPr id="133" name="Shape 133"/>
            <p:cNvSpPr/>
            <p:nvPr/>
          </p:nvSpPr>
          <p:spPr>
            <a:xfrm>
              <a:off x="4067175" y="6283325"/>
              <a:ext cx="1152525" cy="57467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4356100" y="6399212"/>
              <a:ext cx="730250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X-ray</a:t>
              </a:r>
            </a:p>
          </p:txBody>
        </p:sp>
      </p:grpSp>
      <p:grpSp>
        <p:nvGrpSpPr>
          <p:cNvPr id="135" name="Shape 135"/>
          <p:cNvGrpSpPr/>
          <p:nvPr/>
        </p:nvGrpSpPr>
        <p:grpSpPr>
          <a:xfrm rot="-660000">
            <a:off x="1692274" y="4221161"/>
            <a:ext cx="1152524" cy="574674"/>
            <a:chOff x="4067175" y="6283325"/>
            <a:chExt cx="1152525" cy="574674"/>
          </a:xfrm>
        </p:grpSpPr>
        <p:sp>
          <p:nvSpPr>
            <p:cNvPr id="136" name="Shape 136"/>
            <p:cNvSpPr/>
            <p:nvPr/>
          </p:nvSpPr>
          <p:spPr>
            <a:xfrm>
              <a:off x="4067175" y="6283325"/>
              <a:ext cx="1152525" cy="57467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4389437" y="6365875"/>
              <a:ext cx="730250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X-ray</a:t>
              </a:r>
            </a:p>
          </p:txBody>
        </p:sp>
      </p:grpSp>
      <p:sp>
        <p:nvSpPr>
          <p:cNvPr id="138" name="Shape 138"/>
          <p:cNvSpPr/>
          <p:nvPr/>
        </p:nvSpPr>
        <p:spPr>
          <a:xfrm rot="-9120000">
            <a:off x="250824" y="1484311"/>
            <a:ext cx="1584325" cy="57467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/>
        </p:nvSpPr>
        <p:spPr>
          <a:xfrm rot="1620000">
            <a:off x="285749" y="1511299"/>
            <a:ext cx="1238250" cy="366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large eyes</a:t>
            </a:r>
          </a:p>
        </p:txBody>
      </p:sp>
      <p:grpSp>
        <p:nvGrpSpPr>
          <p:cNvPr id="140" name="Shape 140"/>
          <p:cNvGrpSpPr/>
          <p:nvPr/>
        </p:nvGrpSpPr>
        <p:grpSpPr>
          <a:xfrm>
            <a:off x="208652" y="1146047"/>
            <a:ext cx="1668669" cy="1251203"/>
            <a:chOff x="208652" y="1146047"/>
            <a:chExt cx="1668669" cy="1251203"/>
          </a:xfrm>
        </p:grpSpPr>
        <p:sp>
          <p:nvSpPr>
            <p:cNvPr id="141" name="Shape 141"/>
            <p:cNvSpPr/>
            <p:nvPr/>
          </p:nvSpPr>
          <p:spPr>
            <a:xfrm rot="-9120000">
              <a:off x="250824" y="1484311"/>
              <a:ext cx="1584325" cy="57467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Shape 142"/>
            <p:cNvSpPr txBox="1"/>
            <p:nvPr/>
          </p:nvSpPr>
          <p:spPr>
            <a:xfrm rot="1620000">
              <a:off x="285749" y="1511299"/>
              <a:ext cx="1238250" cy="3667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large eyes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1736" t="2191" r="2776" b="1918"/>
          <a:stretch/>
        </p:blipFill>
        <p:spPr>
          <a:xfrm>
            <a:off x="539750" y="260350"/>
            <a:ext cx="5616575" cy="355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 l="31913" t="2637" r="31613" b="68104"/>
          <a:stretch/>
        </p:blipFill>
        <p:spPr>
          <a:xfrm>
            <a:off x="6443662" y="1052512"/>
            <a:ext cx="1914525" cy="18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[Sacred+World+of+Norval+Morrisseau_Part+9_1970s.jpg]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627311" y="4035425"/>
            <a:ext cx="4159250" cy="28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 rot="-420000">
            <a:off x="6516686" y="4941886"/>
            <a:ext cx="2303461" cy="64293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thick black lines</a:t>
            </a:r>
          </a:p>
        </p:txBody>
      </p:sp>
      <p:grpSp>
        <p:nvGrpSpPr>
          <p:cNvPr id="151" name="Shape 151"/>
          <p:cNvGrpSpPr/>
          <p:nvPr/>
        </p:nvGrpSpPr>
        <p:grpSpPr>
          <a:xfrm>
            <a:off x="611186" y="5373687"/>
            <a:ext cx="2301874" cy="574674"/>
            <a:chOff x="468311" y="4941887"/>
            <a:chExt cx="2301874" cy="574674"/>
          </a:xfrm>
        </p:grpSpPr>
        <p:sp>
          <p:nvSpPr>
            <p:cNvPr id="152" name="Shape 152"/>
            <p:cNvSpPr/>
            <p:nvPr/>
          </p:nvSpPr>
          <p:spPr>
            <a:xfrm rot="10800000">
              <a:off x="468311" y="4941887"/>
              <a:ext cx="2301874" cy="57467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468312" y="5013325"/>
              <a:ext cx="2089150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solid dots or seeds</a:t>
              </a:r>
            </a:p>
          </p:txBody>
        </p:sp>
      </p:grpSp>
      <p:grpSp>
        <p:nvGrpSpPr>
          <p:cNvPr id="154" name="Shape 154"/>
          <p:cNvGrpSpPr/>
          <p:nvPr/>
        </p:nvGrpSpPr>
        <p:grpSpPr>
          <a:xfrm rot="600000">
            <a:off x="6011861" y="3213099"/>
            <a:ext cx="2301874" cy="574674"/>
            <a:chOff x="250825" y="4292600"/>
            <a:chExt cx="2301874" cy="574674"/>
          </a:xfrm>
        </p:grpSpPr>
        <p:sp>
          <p:nvSpPr>
            <p:cNvPr id="155" name="Shape 155"/>
            <p:cNvSpPr/>
            <p:nvPr/>
          </p:nvSpPr>
          <p:spPr>
            <a:xfrm>
              <a:off x="250825" y="4292600"/>
              <a:ext cx="2301874" cy="57467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506412" y="4405312"/>
              <a:ext cx="20383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lines of movement</a:t>
              </a:r>
            </a:p>
          </p:txBody>
        </p:sp>
      </p:grpSp>
      <p:grpSp>
        <p:nvGrpSpPr>
          <p:cNvPr id="157" name="Shape 157"/>
          <p:cNvGrpSpPr/>
          <p:nvPr/>
        </p:nvGrpSpPr>
        <p:grpSpPr>
          <a:xfrm rot="-1080000">
            <a:off x="5651500" y="260350"/>
            <a:ext cx="2851150" cy="574675"/>
            <a:chOff x="250825" y="4292600"/>
            <a:chExt cx="2790825" cy="574674"/>
          </a:xfrm>
        </p:grpSpPr>
        <p:sp>
          <p:nvSpPr>
            <p:cNvPr id="158" name="Shape 158"/>
            <p:cNvSpPr/>
            <p:nvPr/>
          </p:nvSpPr>
          <p:spPr>
            <a:xfrm>
              <a:off x="250825" y="4292600"/>
              <a:ext cx="2736850" cy="57467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533400" y="4362450"/>
              <a:ext cx="2508250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lines of communication</a:t>
              </a:r>
            </a:p>
          </p:txBody>
        </p:sp>
      </p:grpSp>
      <p:sp>
        <p:nvSpPr>
          <p:cNvPr id="160" name="Shape 160"/>
          <p:cNvSpPr txBox="1"/>
          <p:nvPr/>
        </p:nvSpPr>
        <p:spPr>
          <a:xfrm>
            <a:off x="7359650" y="5608637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Shape 161"/>
          <p:cNvGrpSpPr/>
          <p:nvPr/>
        </p:nvGrpSpPr>
        <p:grpSpPr>
          <a:xfrm rot="-660000">
            <a:off x="2051050" y="476249"/>
            <a:ext cx="3168650" cy="574674"/>
            <a:chOff x="250825" y="4292600"/>
            <a:chExt cx="3168650" cy="574674"/>
          </a:xfrm>
        </p:grpSpPr>
        <p:sp>
          <p:nvSpPr>
            <p:cNvPr id="162" name="Shape 162"/>
            <p:cNvSpPr/>
            <p:nvPr/>
          </p:nvSpPr>
          <p:spPr>
            <a:xfrm>
              <a:off x="250825" y="4292600"/>
              <a:ext cx="3168650" cy="57467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 txBox="1"/>
            <p:nvPr/>
          </p:nvSpPr>
          <p:spPr>
            <a:xfrm>
              <a:off x="539750" y="4365625"/>
              <a:ext cx="260984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thick black contour lines</a:t>
              </a:r>
            </a:p>
          </p:txBody>
        </p:sp>
      </p:grpSp>
      <p:grpSp>
        <p:nvGrpSpPr>
          <p:cNvPr id="164" name="Shape 164"/>
          <p:cNvGrpSpPr/>
          <p:nvPr/>
        </p:nvGrpSpPr>
        <p:grpSpPr>
          <a:xfrm rot="1260000">
            <a:off x="7596186" y="1628774"/>
            <a:ext cx="1751011" cy="574674"/>
            <a:chOff x="0" y="4624387"/>
            <a:chExt cx="1751011" cy="574674"/>
          </a:xfrm>
        </p:grpSpPr>
        <p:sp>
          <p:nvSpPr>
            <p:cNvPr id="165" name="Shape 165"/>
            <p:cNvSpPr/>
            <p:nvPr/>
          </p:nvSpPr>
          <p:spPr>
            <a:xfrm>
              <a:off x="0" y="4624387"/>
              <a:ext cx="1657350" cy="57467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23811" y="4724400"/>
              <a:ext cx="1727199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circle = the sun</a:t>
              </a:r>
            </a:p>
          </p:txBody>
        </p:sp>
      </p:grpSp>
      <p:grpSp>
        <p:nvGrpSpPr>
          <p:cNvPr id="167" name="Shape 167"/>
          <p:cNvGrpSpPr/>
          <p:nvPr/>
        </p:nvGrpSpPr>
        <p:grpSpPr>
          <a:xfrm rot="-1080000">
            <a:off x="5651500" y="260350"/>
            <a:ext cx="2851150" cy="574675"/>
            <a:chOff x="250825" y="4292600"/>
            <a:chExt cx="2790825" cy="574674"/>
          </a:xfrm>
        </p:grpSpPr>
        <p:sp>
          <p:nvSpPr>
            <p:cNvPr id="168" name="Shape 168"/>
            <p:cNvSpPr/>
            <p:nvPr/>
          </p:nvSpPr>
          <p:spPr>
            <a:xfrm>
              <a:off x="250825" y="4292600"/>
              <a:ext cx="2736850" cy="57467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533400" y="4362450"/>
              <a:ext cx="2508250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lines of communication</a:t>
              </a:r>
            </a:p>
          </p:txBody>
        </p:sp>
      </p:grpSp>
      <p:grpSp>
        <p:nvGrpSpPr>
          <p:cNvPr id="170" name="Shape 170"/>
          <p:cNvGrpSpPr/>
          <p:nvPr/>
        </p:nvGrpSpPr>
        <p:grpSpPr>
          <a:xfrm rot="-1080000">
            <a:off x="5651500" y="260350"/>
            <a:ext cx="2851150" cy="574675"/>
            <a:chOff x="250825" y="4292600"/>
            <a:chExt cx="2790825" cy="574674"/>
          </a:xfrm>
        </p:grpSpPr>
        <p:sp>
          <p:nvSpPr>
            <p:cNvPr id="171" name="Shape 171"/>
            <p:cNvSpPr/>
            <p:nvPr/>
          </p:nvSpPr>
          <p:spPr>
            <a:xfrm>
              <a:off x="250825" y="4292600"/>
              <a:ext cx="2736850" cy="57467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533400" y="4362450"/>
              <a:ext cx="2508250" cy="3667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lines of communication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 idx="4294967295"/>
          </p:nvPr>
        </p:nvSpPr>
        <p:spPr>
          <a:xfrm>
            <a:off x="107950" y="115886"/>
            <a:ext cx="8963024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First, let’s look at some of Norval Morrisseau’s paintings…</a:t>
            </a: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908050"/>
            <a:ext cx="8280399" cy="54752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x="5148262" y="6491287"/>
            <a:ext cx="32067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E3B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rgbClr val="FFBE3B"/>
                </a:solidFill>
                <a:latin typeface="Arial"/>
                <a:ea typeface="Arial"/>
                <a:cs typeface="Arial"/>
                <a:sym typeface="Arial"/>
              </a:rPr>
              <a:t>Tales of the Story Tree</a:t>
            </a:r>
            <a:r>
              <a:rPr lang="en-US" sz="1800" b="0" i="0" u="none" strike="noStrike" cap="none">
                <a:solidFill>
                  <a:srgbClr val="FFBE3B"/>
                </a:solidFill>
                <a:latin typeface="Arial"/>
                <a:ea typeface="Arial"/>
                <a:cs typeface="Arial"/>
                <a:sym typeface="Arial"/>
              </a:rPr>
              <a:t>, 1978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0"/>
            <a:ext cx="5156199" cy="68818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0" y="5949950"/>
            <a:ext cx="31813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FDED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rgbClr val="73FDED"/>
                </a:solidFill>
                <a:latin typeface="Arial"/>
                <a:ea typeface="Arial"/>
                <a:cs typeface="Arial"/>
                <a:sym typeface="Arial"/>
              </a:rPr>
              <a:t>Shaman with Self Spirit</a:t>
            </a:r>
            <a:r>
              <a:rPr lang="en-US" sz="1800" b="0" i="0" u="none" strike="noStrike" cap="none">
                <a:solidFill>
                  <a:srgbClr val="73FDED"/>
                </a:solidFill>
                <a:latin typeface="Arial"/>
                <a:ea typeface="Arial"/>
                <a:cs typeface="Arial"/>
                <a:sym typeface="Arial"/>
              </a:rPr>
              <a:t>, 1995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3600"/>
            <a:ext cx="4284661" cy="42402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2" name="Shape 42"/>
          <p:cNvSpPr txBox="1"/>
          <p:nvPr/>
        </p:nvSpPr>
        <p:spPr>
          <a:xfrm>
            <a:off x="4477475" y="5876925"/>
            <a:ext cx="2152499" cy="36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99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rgbClr val="00FF99"/>
                </a:solidFill>
                <a:latin typeface="Arial"/>
                <a:ea typeface="Arial"/>
                <a:cs typeface="Arial"/>
                <a:sym typeface="Arial"/>
              </a:rPr>
              <a:t>Nature’s Family #2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6100" y="476250"/>
            <a:ext cx="4787900" cy="24415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2392361" y="712787"/>
            <a:ext cx="17970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FF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rgbClr val="CC99FF"/>
                </a:solidFill>
                <a:latin typeface="Arial"/>
                <a:ea typeface="Arial"/>
                <a:cs typeface="Arial"/>
                <a:sym typeface="Arial"/>
              </a:rPr>
              <a:t>Together,</a:t>
            </a:r>
            <a:r>
              <a:rPr lang="en-US" sz="1800" b="0" i="0" u="none" strike="noStrike" cap="none">
                <a:solidFill>
                  <a:srgbClr val="CC99FF"/>
                </a:solidFill>
                <a:latin typeface="Arial"/>
                <a:ea typeface="Arial"/>
                <a:cs typeface="Arial"/>
                <a:sym typeface="Arial"/>
              </a:rPr>
              <a:t> 1990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88911"/>
            <a:ext cx="3119436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88911"/>
            <a:ext cx="4124325" cy="62642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5148262" y="6491287"/>
            <a:ext cx="25590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Nature’s Balance</a:t>
            </a:r>
            <a:r>
              <a:rPr lang="en-US" sz="1800" b="0" i="0" u="none" strike="noStrike" cap="non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, 1975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1239837" y="6400800"/>
            <a:ext cx="12255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9FF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rgbClr val="79C9FF"/>
                </a:solidFill>
                <a:latin typeface="Arial"/>
                <a:ea typeface="Arial"/>
                <a:cs typeface="Arial"/>
                <a:sym typeface="Arial"/>
              </a:rPr>
              <a:t>Bird</a:t>
            </a:r>
            <a:r>
              <a:rPr lang="en-US" sz="1800" b="0" i="0" u="none" strike="noStrike" cap="none">
                <a:solidFill>
                  <a:srgbClr val="79C9FF"/>
                </a:solidFill>
                <a:latin typeface="Arial"/>
                <a:ea typeface="Arial"/>
                <a:cs typeface="Arial"/>
                <a:sym typeface="Arial"/>
              </a:rPr>
              <a:t>, 1993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260350"/>
            <a:ext cx="8064499" cy="61325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4859337" y="6450012"/>
            <a:ext cx="23177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E3B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rgbClr val="FFBE3B"/>
                </a:solidFill>
                <a:latin typeface="Arial"/>
                <a:ea typeface="Arial"/>
                <a:cs typeface="Arial"/>
                <a:sym typeface="Arial"/>
              </a:rPr>
              <a:t>Water Legend</a:t>
            </a:r>
            <a:r>
              <a:rPr lang="en-US" sz="1800" b="0" i="0" u="none" strike="noStrike" cap="none">
                <a:solidFill>
                  <a:srgbClr val="FFBE3B"/>
                </a:solidFill>
                <a:latin typeface="Arial"/>
                <a:ea typeface="Arial"/>
                <a:cs typeface="Arial"/>
                <a:sym typeface="Arial"/>
              </a:rPr>
              <a:t>, 1979</a:t>
            </a:r>
            <a:r>
              <a:rPr lang="en-US" sz="1800" b="0" i="0" u="none" strike="noStrike" cap="non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294967295"/>
          </p:nvPr>
        </p:nvSpPr>
        <p:spPr>
          <a:xfrm>
            <a:off x="250825" y="0"/>
            <a:ext cx="8229600" cy="604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CCEA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C2CCEA"/>
                </a:solidFill>
                <a:latin typeface="Arial"/>
                <a:ea typeface="Arial"/>
                <a:cs typeface="Arial"/>
                <a:sym typeface="Arial"/>
              </a:rPr>
              <a:t>Norval Morrisseau, a brief biography…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4294967295"/>
          </p:nvPr>
        </p:nvSpPr>
        <p:spPr>
          <a:xfrm>
            <a:off x="0" y="549275"/>
            <a:ext cx="6659562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E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FFE1"/>
                </a:solidFill>
                <a:latin typeface="Arial"/>
                <a:ea typeface="Arial"/>
                <a:cs typeface="Arial"/>
                <a:sym typeface="Arial"/>
              </a:rPr>
              <a:t>born in the early 1930’s at Sandy Point Lake Reserve, northwest of Thunder Bay, Ontario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FFFFE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FFE1"/>
                </a:solidFill>
                <a:latin typeface="Arial"/>
                <a:ea typeface="Arial"/>
                <a:cs typeface="Arial"/>
                <a:sym typeface="Arial"/>
              </a:rPr>
              <a:t>raised by his grandparents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FFFFE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FFE1"/>
                </a:solidFill>
                <a:latin typeface="Arial"/>
                <a:ea typeface="Arial"/>
                <a:cs typeface="Arial"/>
                <a:sym typeface="Arial"/>
              </a:rPr>
              <a:t>from them, learned traditional Ojibwa customs, values and beliefs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FFFFE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FFE1"/>
                </a:solidFill>
                <a:latin typeface="Arial"/>
                <a:ea typeface="Arial"/>
                <a:cs typeface="Arial"/>
                <a:sym typeface="Arial"/>
              </a:rPr>
              <a:t>given the Ojibwa name “Copper Thunderbird”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FFFFE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FFE1"/>
                </a:solidFill>
                <a:latin typeface="Arial"/>
                <a:ea typeface="Arial"/>
                <a:cs typeface="Arial"/>
                <a:sym typeface="Arial"/>
              </a:rPr>
              <a:t>given his “mission”, which was to share through art, all that he was taught to respect about Ojibwa culture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FFFFE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FFE1"/>
                </a:solidFill>
                <a:latin typeface="Arial"/>
                <a:ea typeface="Arial"/>
                <a:cs typeface="Arial"/>
                <a:sym typeface="Arial"/>
              </a:rPr>
              <a:t>began painting in the 1950’s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FFFFE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rgbClr val="FFFFE1"/>
                </a:solidFill>
                <a:latin typeface="Arial"/>
                <a:ea typeface="Arial"/>
                <a:cs typeface="Arial"/>
                <a:sym typeface="Arial"/>
              </a:rPr>
              <a:t>	when he was hospitalized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FFFFE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rgbClr val="FFFFE1"/>
                </a:solidFill>
                <a:latin typeface="Arial"/>
                <a:ea typeface="Arial"/>
                <a:cs typeface="Arial"/>
                <a:sym typeface="Arial"/>
              </a:rPr>
              <a:t>	with tuberculosis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FFFFE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FFE1"/>
                </a:solidFill>
                <a:latin typeface="Arial"/>
                <a:ea typeface="Arial"/>
                <a:cs typeface="Arial"/>
                <a:sym typeface="Arial"/>
              </a:rPr>
              <a:t>died in 2007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0200" y="765175"/>
            <a:ext cx="2463799" cy="26638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4">
            <a:alphaModFix/>
          </a:blip>
          <a:srcRect l="753" t="1405" r="807" b="975"/>
          <a:stretch/>
        </p:blipFill>
        <p:spPr>
          <a:xfrm>
            <a:off x="4427537" y="3509962"/>
            <a:ext cx="4716462" cy="33480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4294967295"/>
          </p:nvPr>
        </p:nvSpPr>
        <p:spPr>
          <a:xfrm>
            <a:off x="23811" y="0"/>
            <a:ext cx="9120187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FDED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73FDED"/>
                </a:solidFill>
                <a:latin typeface="Arial"/>
                <a:ea typeface="Arial"/>
                <a:cs typeface="Arial"/>
                <a:sym typeface="Arial"/>
              </a:rPr>
              <a:t>Norval Morrisseau: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DB93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was a medicine man or </a:t>
            </a:r>
            <a:r>
              <a:rPr lang="en-US" sz="2200" b="1" i="0" u="none" strike="noStrike" cap="none">
                <a:solidFill>
                  <a:srgbClr val="DC002A"/>
                </a:solidFill>
                <a:latin typeface="Arial"/>
                <a:ea typeface="Arial"/>
                <a:cs typeface="Arial"/>
                <a:sym typeface="Arial"/>
              </a:rPr>
              <a:t>shaman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DB93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painted visions that were uniquely his own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DB93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travelled throughout Canada &amp; northern Minnesota reservations → met with wise elders to learn &amp; teach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DB93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taught by painting and writing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DB93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developed a unique painting style called Eastern Woodland Style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DB93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it has been used and modified by many other First Nations artists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rgbClr val="FFDB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0" y="4868862"/>
            <a:ext cx="4500561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http://firstpeoplesofcanada.com/fp_groups/fp_wh5.html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 l="897" t="503" r="410" b="1416"/>
          <a:stretch/>
        </p:blipFill>
        <p:spPr>
          <a:xfrm>
            <a:off x="4787900" y="3321050"/>
            <a:ext cx="4356099" cy="35369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 descr="Native American Style Woodland Painting showing a Swimming Beaver and a Messenger Bird with many lives and spirits in sigh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7461"/>
            <a:ext cx="7993062" cy="63531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3708400" y="6491287"/>
            <a:ext cx="41719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B93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Ayla Bouvette,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 b="0" i="1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Beaver with Messeng</a:t>
            </a:r>
            <a:r>
              <a:rPr lang="en-US" sz="1800" i="1">
                <a:solidFill>
                  <a:srgbClr val="FFDB93"/>
                </a:solidFill>
              </a:rPr>
              <a:t>er</a:t>
            </a:r>
            <a:r>
              <a:rPr lang="en-US" sz="1800" b="0" i="0" u="none" strike="noStrike" cap="none">
                <a:solidFill>
                  <a:srgbClr val="FFDB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On-screen Show (4:3)</PresentationFormat>
  <Paragraphs>65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Diseño predeterminado</vt:lpstr>
      <vt:lpstr>Eastern Woodland Painting</vt:lpstr>
      <vt:lpstr>First, let’s look at some of Norval Morrisseau’s paintings…</vt:lpstr>
      <vt:lpstr>PowerPoint Presentation</vt:lpstr>
      <vt:lpstr>PowerPoint Presentation</vt:lpstr>
      <vt:lpstr>PowerPoint Presentation</vt:lpstr>
      <vt:lpstr>PowerPoint Presentation</vt:lpstr>
      <vt:lpstr>Norval Morrisseau, a brief biography…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Eastern Woodland Painting usually has…</vt:lpstr>
      <vt:lpstr>Symbolism in Eastern Woodland Painting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Woodland Painting</dc:title>
  <dc:creator>Massaro, Michelle</dc:creator>
  <cp:lastModifiedBy>Massaro, Michelle</cp:lastModifiedBy>
  <cp:revision>1</cp:revision>
  <dcterms:modified xsi:type="dcterms:W3CDTF">2017-05-15T16:45:43Z</dcterms:modified>
</cp:coreProperties>
</file>