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7" r:id="rId4"/>
    <p:sldId id="260" r:id="rId5"/>
    <p:sldId id="257" r:id="rId6"/>
    <p:sldId id="259" r:id="rId7"/>
    <p:sldId id="264" r:id="rId8"/>
    <p:sldId id="261" r:id="rId9"/>
    <p:sldId id="262" r:id="rId10"/>
    <p:sldId id="263" r:id="rId11"/>
    <p:sldId id="265" r:id="rId12"/>
    <p:sldId id="266"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9/13/2018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9/13/2018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9/13/2018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ww.google.ca/search?sa=X&amp;rlz=1C1CHBF_enCA749CA749&amp;biw=1536&amp;bih=728&amp;q=Robert+Indiana&amp;stick=H4sIAAAAAAAAAOPgE-LVT9c3NEw2LkmvyK0yVeLUz9U3MDEuqDLQks1OttIvyywuTcyJTywq0Qfi8vyibCsgnVlcAgDSUDXlOwAAAA&amp;ved=2ahUKEwjGof22m6TdAhVH-6wKHXunDQwQmxMoATAWegQIBhAZ" TargetMode="External"/><Relationship Id="rId7" Type="http://schemas.openxmlformats.org/officeDocument/2006/relationships/hyperlink" Target="https://www.google.ca/search?sa=X&amp;rlz=1C1CHBF_enCA749CA749&amp;biw=1536&amp;bih=728&amp;q=hope+red/blue+genre&amp;stick=H4sIAAAAAAAAAOPgE-LVT9c3NEw2LkmvyK0y1ZLJTrbSL8ssLk3MiU8sKtEH4vL8omyr9NS8olQAC3L5vS8AAAA&amp;ved=2ahUKEwjGof22m6TdAhVH-6wKHXunDQwQ6BMoADAZegQIBhAj" TargetMode="External"/><Relationship Id="rId2" Type="http://schemas.openxmlformats.org/officeDocument/2006/relationships/hyperlink" Target="https://www.google.ca/search?sa=X&amp;rlz=1C1CHBF_enCA749CA749&amp;biw=1536&amp;bih=728&amp;q=hope+red/blue+artist&amp;stick=H4sIAAAAAAAAAOPgE-LVT9c3NEw2LkmvyK0y1ZLNTrbSL8ssLk3MiU8sKtEH4vL8omwrIJ1ZXAIAaH-zGTAAAAA&amp;ved=2ahUKEwjGof22m6TdAhVH-6wKHXunDQwQ6BMoADAWegQIBhAY" TargetMode="External"/><Relationship Id="rId1" Type="http://schemas.openxmlformats.org/officeDocument/2006/relationships/slideLayout" Target="../slideLayouts/slideLayout7.xml"/><Relationship Id="rId6" Type="http://schemas.openxmlformats.org/officeDocument/2006/relationships/hyperlink" Target="https://www.google.ca/search?sa=X&amp;rlz=1C1CHBF_enCA749CA749&amp;biw=1536&amp;bih=728&amp;q=Pop+art&amp;stick=H4sIAAAAAAAAAOPgE-LVT9c3NEw2LkmvyK0yVeLQz9U3KDTJzdOSzU620i_LLC5NzIlPLCrRB-Ly_KJsq4LUosz8FABt4zTZOgAAAA&amp;ved=2ahUKEwjGof22m6TdAhVH-6wKHXunDQwQmxMoATAYegQIBhAg" TargetMode="External"/><Relationship Id="rId5" Type="http://schemas.openxmlformats.org/officeDocument/2006/relationships/hyperlink" Target="https://www.google.ca/search?sa=X&amp;rlz=1C1CHBF_enCA749CA749&amp;biw=1536&amp;bih=728&amp;q=hope+red/blue+period&amp;stick=H4sIAAAAAAAAAOPgE-LVT9c3NEw2LkmvyK0y1ZLNTrbSL8ssLk3MiU8sKtEH4vL8omyrgtSizPwUACH3Ut0wAAAA&amp;ved=2ahUKEwjGof22m6TdAhVH-6wKHXunDQwQ6BMoADAYegQIBhAf" TargetMode="External"/><Relationship Id="rId4" Type="http://schemas.openxmlformats.org/officeDocument/2006/relationships/hyperlink" Target="https://www.google.ca/search?sa=X&amp;rlz=1C1CHBF_enCA749CA749&amp;biw=1536&amp;bih=728&amp;q=hope+red/blue+created&amp;stick=H4sIAAAAAAAAAOPgE-LVT9c3NEw2LkmvyK0y1ZLLTrbSL8ssLk3MiU8sKtEH4vL8omyr5KLUxJLUFADLm7iRMQAAAA&amp;ved=2ahUKEwjGof22m6TdAhVH-6wKHXunDQwQ6BMoADAXegQIBhAc"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google.ca/search?sa=X&amp;rlz=1C1CHBF_enCA749CA749&amp;biw=1536&amp;bih=728&amp;q=numbers+1-0+dimensions&amp;ved=2ahUKEwj3tYmmmaTdAhUNZawKHWcqD0IQ6BMoADAgegQIAxAm" TargetMode="External"/><Relationship Id="rId3" Type="http://schemas.openxmlformats.org/officeDocument/2006/relationships/hyperlink" Target="https://www.google.ca/search?sa=X&amp;rlz=1C1CHBF_enCA749CA749&amp;biw=1536&amp;bih=728&amp;q=numbers+1-0+artist&amp;stick=H4sIAAAAAAAAAOPgE-LSz9U3MDE0NyzJ05LNTrbSL8ssLk3MiU8sKtEH4vL8omwrIJ1ZXAIAmaF1DC0AAAA&amp;ved=2ahUKEwj3tYmmmaTdAhUNZawKHWcqD0IQ6BMoADAdegQIAxAb" TargetMode="External"/><Relationship Id="rId7" Type="http://schemas.openxmlformats.org/officeDocument/2006/relationships/hyperlink" Target="https://www.google.ca/search?sa=X&amp;rlz=1C1CHBF_enCA749CA749&amp;biw=1536&amp;bih=728&amp;q=Indianapolis+Museum+of+Art&amp;stick=H4sIAAAAAAAAAOPgE-LSz9U3MDE0NyzJU-IEsdOSDMxztWQzyq30k_NzclKTSzLz8_QTi0rK84uyi63yy_NSiwCK2bnIOAAAAA&amp;ved=2ahUKEwj3tYmmmaTdAhUNZawKHWcqD0IQmxMoATAfegQIAxAj"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hyperlink" Target="https://www.google.ca/search?sa=X&amp;rlz=1C1CHBF_enCA749CA749&amp;biw=1536&amp;bih=728&amp;q=numbers+1-0+owner&amp;stick=H4sIAAAAAAAAAOPgE-LSz9U3MDE0NyzJ05LNKLfST87PyUlNLsnMz9NPLCopzy_KLrbKL89LLQIAiK6TXS0AAAA&amp;ved=2ahUKEwj3tYmmmaTdAhUNZawKHWcqD0IQ6BMoADAfegQIAxAi" TargetMode="External"/><Relationship Id="rId11" Type="http://schemas.openxmlformats.org/officeDocument/2006/relationships/hyperlink" Target="https://www.google.ca/search?sa=X&amp;rlz=1C1CHBF_enCA749CA749&amp;biw=1536&amp;bih=728&amp;q=Indianapolis&amp;stick=H4sIAAAAAAAAAONgVuLQz9U3SCupKAcA7YqV7QwAAAA&amp;ved=2ahUKEwj3tYmmmaTdAhUNZawKHWcqD0IQmxMoAjAhegQIAxAr" TargetMode="External"/><Relationship Id="rId5" Type="http://schemas.openxmlformats.org/officeDocument/2006/relationships/hyperlink" Target="https://www.google.ca/search?sa=X&amp;rlz=1C1CHBF_enCA749CA749&amp;biw=1536&amp;bih=728&amp;q=numbers+1-0+created&amp;stick=H4sIAAAAAAAAAOPgE-LSz9U3MDE0NyzJ05LLTrbSL8ssLk3MiU8sKtEH4vL8omyr5KLUxJLUFACfnxdbLgAAAA&amp;ved=2ahUKEwj3tYmmmaTdAhUNZawKHWcqD0IQ6BMoADAeegQIAxAf" TargetMode="External"/><Relationship Id="rId10" Type="http://schemas.openxmlformats.org/officeDocument/2006/relationships/hyperlink" Target="https://www.google.ca/search?sa=X&amp;rlz=1C1CHBF_enCA749CA749&amp;biw=1536&amp;bih=728&amp;q=Indianapolis+Museum+of+Art&amp;stick=H4sIAAAAAAAAAONgVuLUz9U3SEsyMM8FACcJFysNAAAA&amp;ved=2ahUKEwj3tYmmmaTdAhUNZawKHWcqD0IQmxMoATAhegQIAxAq" TargetMode="External"/><Relationship Id="rId4" Type="http://schemas.openxmlformats.org/officeDocument/2006/relationships/hyperlink" Target="https://www.google.ca/search?sa=X&amp;rlz=1C1CHBF_enCA749CA749&amp;biw=1536&amp;bih=728&amp;q=Robert+Indiana&amp;stick=H4sIAAAAAAAAAOPgE-LSz9U3MDE0NyzJU-IEs40Lqgy0ZLOTrfTLMotLE3PiE4tK9IG4PL8o2wpIZxaXAAAJEiYTOAAAAA&amp;ved=2ahUKEwj3tYmmmaTdAhUNZawKHWcqD0IQmxMoATAdegQIAxAc" TargetMode="External"/><Relationship Id="rId9" Type="http://schemas.openxmlformats.org/officeDocument/2006/relationships/hyperlink" Target="https://www.google.ca/search?sa=X&amp;rlz=1C1CHBF_enCA749CA749&amp;biw=1536&amp;bih=728&amp;q=numbers+1-0+location&amp;ved=2ahUKEwj3tYmmmaTdAhUNZawKHWcqD0IQ6BMoADAhegQIAxA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AD15E-7AD2-494C-AF0D-4BB5E5D8030D}"/>
              </a:ext>
            </a:extLst>
          </p:cNvPr>
          <p:cNvSpPr>
            <a:spLocks noGrp="1"/>
          </p:cNvSpPr>
          <p:nvPr>
            <p:ph type="ctrTitle"/>
          </p:nvPr>
        </p:nvSpPr>
        <p:spPr/>
        <p:txBody>
          <a:bodyPr/>
          <a:lstStyle/>
          <a:p>
            <a:r>
              <a:rPr lang="en-CA" dirty="0"/>
              <a:t>ROBERT INDIANA</a:t>
            </a:r>
          </a:p>
        </p:txBody>
      </p:sp>
      <p:sp>
        <p:nvSpPr>
          <p:cNvPr id="3" name="Subtitle 2">
            <a:extLst>
              <a:ext uri="{FF2B5EF4-FFF2-40B4-BE49-F238E27FC236}">
                <a16:creationId xmlns:a16="http://schemas.microsoft.com/office/drawing/2014/main" id="{1D09181E-94F3-4D03-8869-6B5D62C07520}"/>
              </a:ext>
            </a:extLst>
          </p:cNvPr>
          <p:cNvSpPr>
            <a:spLocks noGrp="1"/>
          </p:cNvSpPr>
          <p:nvPr>
            <p:ph type="subTitle" idx="1"/>
          </p:nvPr>
        </p:nvSpPr>
        <p:spPr/>
        <p:txBody>
          <a:bodyPr/>
          <a:lstStyle/>
          <a:p>
            <a:r>
              <a:rPr lang="en-CA" dirty="0"/>
              <a:t>Sept 13, 1928 – May 18, 2018</a:t>
            </a:r>
          </a:p>
        </p:txBody>
      </p:sp>
    </p:spTree>
    <p:extLst>
      <p:ext uri="{BB962C8B-B14F-4D97-AF65-F5344CB8AC3E}">
        <p14:creationId xmlns:p14="http://schemas.microsoft.com/office/powerpoint/2010/main" val="530533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01BF69-A819-4EB4-8FB4-9567D147749E}"/>
              </a:ext>
            </a:extLst>
          </p:cNvPr>
          <p:cNvSpPr>
            <a:spLocks noChangeArrowheads="1"/>
          </p:cNvSpPr>
          <p:nvPr/>
        </p:nvSpPr>
        <p:spPr bwMode="auto">
          <a:xfrm>
            <a:off x="227635" y="520511"/>
            <a:ext cx="11736729" cy="5280277"/>
          </a:xfrm>
          <a:prstGeom prst="rect">
            <a:avLst/>
          </a:prstGeom>
          <a:noFill/>
          <a:ln>
            <a:noFill/>
          </a:ln>
          <a:effectLst/>
        </p:spPr>
        <p:txBody>
          <a:bodyPr vert="horz" wrap="square" lIns="253920" tIns="31740" rIns="0" bIns="1587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The numbers and their colors were identified to represent the stages of man in this way: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ndParaRP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1, red and green: birth;</a:t>
            </a: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2, blue and green: infancy</a:t>
            </a: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3, orange and blue: youth</a:t>
            </a: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4, red and yellow: adolescence</a:t>
            </a: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5, blue and white: pre-prime of life</a:t>
            </a: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6, red and green: prime of life</a:t>
            </a: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7, blue and orange: early autumn</a:t>
            </a: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8, orange and purple: autumn</a:t>
            </a: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9, yellow and black: warning</a:t>
            </a:r>
          </a:p>
          <a:p>
            <a:pPr marL="914400" marR="0" lvl="2" indent="-9144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0, shades of gray: death.</a:t>
            </a:r>
          </a:p>
          <a:p>
            <a:pPr marL="914400" marR="0" lvl="2" indent="-91440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Indiana had been working with the 10 numbers two-dimensionally since the late 1950s, but </a:t>
            </a:r>
            <a:r>
              <a:rPr kumimoji="0" lang="en-US" altLang="en-US" sz="2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Numbers 1-0</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was his first opportunity to realize them in sculptural form.</a:t>
            </a:r>
            <a:endParaRPr kumimoji="0" lang="en-US" altLang="en-US" sz="2000" b="0" i="0" u="none" strike="noStrike" cap="none" normalizeH="0" baseline="30000" dirty="0">
              <a:ln>
                <a:noFill/>
              </a:ln>
              <a:solidFill>
                <a:srgbClr val="0B008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He sees each number as being both an abstract idea and a representation of the physical presence of numbers in life; he associates many significant memories from his own life with numbers.</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8" name="Picture 2" descr="Related image">
            <a:extLst>
              <a:ext uri="{FF2B5EF4-FFF2-40B4-BE49-F238E27FC236}">
                <a16:creationId xmlns:a16="http://schemas.microsoft.com/office/drawing/2014/main" id="{014BD27A-827F-4D70-BB2B-FE4C68A32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9550" y="891794"/>
            <a:ext cx="4745620" cy="3559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13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0EF1F5-7E56-4DD4-A340-04BF9F7C082B}"/>
              </a:ext>
            </a:extLst>
          </p:cNvPr>
          <p:cNvSpPr/>
          <p:nvPr/>
        </p:nvSpPr>
        <p:spPr>
          <a:xfrm>
            <a:off x="717630" y="752354"/>
            <a:ext cx="4745621" cy="4524315"/>
          </a:xfrm>
          <a:prstGeom prst="rect">
            <a:avLst/>
          </a:prstGeom>
        </p:spPr>
        <p:txBody>
          <a:bodyPr wrap="square">
            <a:spAutoFit/>
          </a:bodyPr>
          <a:lstStyle/>
          <a:p>
            <a:r>
              <a:rPr lang="en-CA" sz="2400" dirty="0">
                <a:latin typeface="Guardian Text Egyptian Web"/>
              </a:rPr>
              <a:t>Political and social engagement also inspired Indiana’s later career. In the first decade of this century he responded to terrorist attacks and Middle Eastern invasions with such images as Afghanistan (2001) and the Peace series (2003), while during the run-up to Barack Obama’s election as US president in 2008, Indiana projected the configuration of Love on to a related sentiment, Hope.</a:t>
            </a:r>
            <a:endParaRPr lang="en-CA" sz="2400" dirty="0"/>
          </a:p>
        </p:txBody>
      </p:sp>
      <p:pic>
        <p:nvPicPr>
          <p:cNvPr id="8197" name="Picture 5" descr="http://robertindiana.com/wp-content/uploads/2013/07/P-2003-22-600x600.jpg">
            <a:extLst>
              <a:ext uri="{FF2B5EF4-FFF2-40B4-BE49-F238E27FC236}">
                <a16:creationId xmlns:a16="http://schemas.microsoft.com/office/drawing/2014/main" id="{2CBABBDA-FD46-4249-8A8A-BD1026F88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55754"/>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526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9219" name="Picture 3" descr="Image result for robert indiana">
            <a:extLst>
              <a:ext uri="{FF2B5EF4-FFF2-40B4-BE49-F238E27FC236}">
                <a16:creationId xmlns:a16="http://schemas.microsoft.com/office/drawing/2014/main" id="{D967FE58-B399-4E14-B537-0A61E8316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27" y="0"/>
            <a:ext cx="9525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0265342-5B2C-4839-B523-9ED57692C070}"/>
              </a:ext>
            </a:extLst>
          </p:cNvPr>
          <p:cNvSpPr/>
          <p:nvPr/>
        </p:nvSpPr>
        <p:spPr>
          <a:xfrm>
            <a:off x="428263" y="4460956"/>
            <a:ext cx="11887200" cy="1754326"/>
          </a:xfrm>
          <a:prstGeom prst="rect">
            <a:avLst/>
          </a:prstGeom>
        </p:spPr>
        <p:txBody>
          <a:bodyPr wrap="square">
            <a:spAutoFit/>
          </a:bodyPr>
          <a:lstStyle/>
          <a:p>
            <a:r>
              <a:rPr lang="en-CA" dirty="0">
                <a:solidFill>
                  <a:srgbClr val="5B5B5B"/>
                </a:solidFill>
                <a:latin typeface="arial" panose="020B0604020202020204" pitchFamily="34" charset="0"/>
              </a:rPr>
              <a:t>Hope Day was inspired by artist Robert Indiana’s 2010 interview with </a:t>
            </a:r>
            <a:r>
              <a:rPr lang="en-CA" i="1" dirty="0">
                <a:solidFill>
                  <a:srgbClr val="5B5B5B"/>
                </a:solidFill>
                <a:latin typeface="arial" panose="020B0604020202020204" pitchFamily="34" charset="0"/>
              </a:rPr>
              <a:t>The Today Show</a:t>
            </a:r>
            <a:r>
              <a:rPr lang="en-CA" dirty="0">
                <a:solidFill>
                  <a:srgbClr val="5B5B5B"/>
                </a:solidFill>
                <a:latin typeface="arial" panose="020B0604020202020204" pitchFamily="34" charset="0"/>
              </a:rPr>
              <a:t>, in which he said, “I’d like to cover the world with HOPE.” He believes that, as with the iconic Robert Indiana work </a:t>
            </a:r>
            <a:r>
              <a:rPr lang="en-CA" i="1" dirty="0">
                <a:solidFill>
                  <a:srgbClr val="5B5B5B"/>
                </a:solidFill>
                <a:latin typeface="arial" panose="020B0604020202020204" pitchFamily="34" charset="0"/>
              </a:rPr>
              <a:t>LOVE</a:t>
            </a:r>
            <a:r>
              <a:rPr lang="en-CA" dirty="0">
                <a:solidFill>
                  <a:srgbClr val="5B5B5B"/>
                </a:solidFill>
                <a:latin typeface="arial" panose="020B0604020202020204" pitchFamily="34" charset="0"/>
              </a:rPr>
              <a:t>, which became a symbol of positivity during the turbulent 1960s, four letters can change the world. And he arranges them in such a way as to make them inescapable. Robert Indiana created HOPE in 2009 with the belief that the world was ready for a new message. HOPE suggests light and illuminates a path to a better world. The “O” in HOPE leans forward, propelling us to look forward to the promise of a better, more peaceful future.</a:t>
            </a:r>
            <a:endParaRPr lang="en-CA" dirty="0"/>
          </a:p>
        </p:txBody>
      </p:sp>
    </p:spTree>
    <p:extLst>
      <p:ext uri="{BB962C8B-B14F-4D97-AF65-F5344CB8AC3E}">
        <p14:creationId xmlns:p14="http://schemas.microsoft.com/office/powerpoint/2010/main" val="1579631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373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i.guim.co.uk/img/media/ff4aa0fb2d293a34be49df931b4d139d15dbb129/0_63_4928_2958/master/4928.jpg?width=700&amp;quality=85&amp;auto=format&amp;usm=12&amp;fit=max&amp;s=508e0ad820fddc0368a5e07c535976c1">
            <a:extLst>
              <a:ext uri="{FF2B5EF4-FFF2-40B4-BE49-F238E27FC236}">
                <a16:creationId xmlns:a16="http://schemas.microsoft.com/office/drawing/2014/main" id="{C038485A-0A50-4B52-A13B-403BDC6B6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2744" y="330699"/>
            <a:ext cx="9587937" cy="575276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30663C5-97B3-48B2-886F-750CCBF8740D}"/>
              </a:ext>
            </a:extLst>
          </p:cNvPr>
          <p:cNvSpPr>
            <a:spLocks noGrp="1"/>
          </p:cNvSpPr>
          <p:nvPr>
            <p:ph type="title"/>
          </p:nvPr>
        </p:nvSpPr>
        <p:spPr>
          <a:xfrm>
            <a:off x="105981" y="5220182"/>
            <a:ext cx="9603275" cy="1049235"/>
          </a:xfrm>
        </p:spPr>
        <p:txBody>
          <a:bodyPr>
            <a:normAutofit fontScale="90000"/>
          </a:bodyPr>
          <a:lstStyle/>
          <a:p>
            <a:r>
              <a:rPr lang="en-CA" b="1" dirty="0"/>
              <a:t>Artist: </a:t>
            </a:r>
            <a:r>
              <a:rPr lang="en-CA" dirty="0"/>
              <a:t>Robert Indiana</a:t>
            </a:r>
            <a:br>
              <a:rPr lang="en-CA" dirty="0"/>
            </a:br>
            <a:r>
              <a:rPr lang="en-CA" b="1" dirty="0"/>
              <a:t>Dimensions: </a:t>
            </a:r>
            <a:r>
              <a:rPr lang="en-CA" dirty="0"/>
              <a:t>3.66 m x 3.66 m x 1.83 m</a:t>
            </a:r>
            <a:br>
              <a:rPr lang="en-CA" dirty="0"/>
            </a:br>
            <a:r>
              <a:rPr lang="en-CA" b="1" dirty="0">
                <a:solidFill>
                  <a:schemeClr val="bg1"/>
                </a:solidFill>
              </a:rPr>
              <a:t>Created: </a:t>
            </a:r>
            <a:r>
              <a:rPr lang="en-CA" dirty="0">
                <a:solidFill>
                  <a:schemeClr val="bg1"/>
                </a:solidFill>
              </a:rPr>
              <a:t>1970</a:t>
            </a:r>
            <a:br>
              <a:rPr lang="en-CA" dirty="0">
                <a:solidFill>
                  <a:schemeClr val="bg1"/>
                </a:solidFill>
              </a:rPr>
            </a:br>
            <a:r>
              <a:rPr lang="en-CA" b="1" dirty="0">
                <a:solidFill>
                  <a:schemeClr val="bg1"/>
                </a:solidFill>
              </a:rPr>
              <a:t>Medium: </a:t>
            </a:r>
            <a:r>
              <a:rPr lang="en-CA" dirty="0">
                <a:solidFill>
                  <a:schemeClr val="bg1"/>
                </a:solidFill>
              </a:rPr>
              <a:t>Cor-ten steel</a:t>
            </a:r>
            <a:br>
              <a:rPr lang="en-CA" dirty="0"/>
            </a:br>
            <a:endParaRPr lang="en-CA" dirty="0"/>
          </a:p>
        </p:txBody>
      </p:sp>
    </p:spTree>
    <p:extLst>
      <p:ext uri="{BB962C8B-B14F-4D97-AF65-F5344CB8AC3E}">
        <p14:creationId xmlns:p14="http://schemas.microsoft.com/office/powerpoint/2010/main" val="310505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f/f6/Lovestamp.png/220px-Lovestamp.png">
            <a:extLst>
              <a:ext uri="{FF2B5EF4-FFF2-40B4-BE49-F238E27FC236}">
                <a16:creationId xmlns:a16="http://schemas.microsoft.com/office/drawing/2014/main" id="{743E8DC7-01F8-4A9C-BC81-509DEC923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7130" y="220961"/>
            <a:ext cx="4287626" cy="27284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5E555EA-F499-40AB-9D67-41860CC120A8}"/>
              </a:ext>
            </a:extLst>
          </p:cNvPr>
          <p:cNvSpPr/>
          <p:nvPr/>
        </p:nvSpPr>
        <p:spPr>
          <a:xfrm>
            <a:off x="3048000" y="3105835"/>
            <a:ext cx="6096000" cy="1384995"/>
          </a:xfrm>
          <a:prstGeom prst="rect">
            <a:avLst/>
          </a:prstGeom>
        </p:spPr>
        <p:txBody>
          <a:bodyPr>
            <a:spAutoFit/>
          </a:bodyPr>
          <a:lstStyle/>
          <a:p>
            <a:r>
              <a:rPr lang="en-CA" sz="2800" dirty="0">
                <a:latin typeface="Montserrat"/>
              </a:rPr>
              <a:t>On Valentine’s Day, February 14, 1973, the U.S. Postal Service issued Indiana’s design as a commemorative stamp. </a:t>
            </a:r>
            <a:endParaRPr lang="en-CA" sz="2800" dirty="0"/>
          </a:p>
        </p:txBody>
      </p:sp>
    </p:spTree>
    <p:extLst>
      <p:ext uri="{BB962C8B-B14F-4D97-AF65-F5344CB8AC3E}">
        <p14:creationId xmlns:p14="http://schemas.microsoft.com/office/powerpoint/2010/main" val="145828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801C96-B77D-4668-B9C8-1D398C02CE95}"/>
              </a:ext>
            </a:extLst>
          </p:cNvPr>
          <p:cNvSpPr>
            <a:spLocks noGrp="1"/>
          </p:cNvSpPr>
          <p:nvPr>
            <p:ph idx="1"/>
          </p:nvPr>
        </p:nvSpPr>
        <p:spPr/>
        <p:txBody>
          <a:bodyPr/>
          <a:lstStyle/>
          <a:p>
            <a:r>
              <a:rPr lang="en-CA" dirty="0"/>
              <a:t>For most viewers, Love denotes a feeling or experience, possibly a concept and certainly a noun, but the word can also be read as a verb, even an exhortation. The “O” is on the move, but this does not mean that it is running smooth.</a:t>
            </a:r>
          </a:p>
          <a:p>
            <a:r>
              <a:rPr lang="en-CA" dirty="0"/>
              <a:t>The work’s political context was the 60s counterculture stirred up by the Vietnam war and the civil rights movement; its personal connections were with Indiana’s lover, the abstract artist Ellsworth Kelly, from whom he parted at this time</a:t>
            </a:r>
          </a:p>
          <a:p>
            <a:endParaRPr lang="en-CA" dirty="0"/>
          </a:p>
        </p:txBody>
      </p:sp>
      <p:sp>
        <p:nvSpPr>
          <p:cNvPr id="4" name="Title 3">
            <a:extLst>
              <a:ext uri="{FF2B5EF4-FFF2-40B4-BE49-F238E27FC236}">
                <a16:creationId xmlns:a16="http://schemas.microsoft.com/office/drawing/2014/main" id="{19CF397E-63B8-407B-BA07-88D2844457C9}"/>
              </a:ext>
            </a:extLst>
          </p:cNvPr>
          <p:cNvSpPr>
            <a:spLocks noGrp="1"/>
          </p:cNvSpPr>
          <p:nvPr>
            <p:ph type="title"/>
          </p:nvPr>
        </p:nvSpPr>
        <p:spPr/>
        <p:txBody>
          <a:bodyPr/>
          <a:lstStyle/>
          <a:p>
            <a:r>
              <a:rPr lang="en-CA" dirty="0"/>
              <a:t>“SOCIAL COMMENTARY”</a:t>
            </a:r>
          </a:p>
        </p:txBody>
      </p:sp>
    </p:spTree>
    <p:extLst>
      <p:ext uri="{BB962C8B-B14F-4D97-AF65-F5344CB8AC3E}">
        <p14:creationId xmlns:p14="http://schemas.microsoft.com/office/powerpoint/2010/main" val="1299496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26668-34A3-4CCE-AC49-F8651762D368}"/>
              </a:ext>
            </a:extLst>
          </p:cNvPr>
          <p:cNvSpPr>
            <a:spLocks noGrp="1"/>
          </p:cNvSpPr>
          <p:nvPr>
            <p:ph type="title"/>
          </p:nvPr>
        </p:nvSpPr>
        <p:spPr>
          <a:xfrm>
            <a:off x="164551" y="5741291"/>
            <a:ext cx="11862898" cy="1329839"/>
          </a:xfrm>
        </p:spPr>
        <p:txBody>
          <a:bodyPr>
            <a:normAutofit fontScale="90000"/>
          </a:bodyPr>
          <a:lstStyle/>
          <a:p>
            <a:r>
              <a:rPr lang="en-CA" i="1" dirty="0" err="1"/>
              <a:t>Ahava</a:t>
            </a:r>
            <a:r>
              <a:rPr lang="en-CA" i="1" dirty="0"/>
              <a:t> (</a:t>
            </a:r>
            <a:r>
              <a:rPr lang="he-IL" dirty="0"/>
              <a:t>אהבה "</a:t>
            </a:r>
            <a:r>
              <a:rPr lang="en-CA" dirty="0"/>
              <a:t> “ love" in Hebrew), Cor-ten steel sculpture by </a:t>
            </a:r>
            <a:r>
              <a:rPr lang="en-CA" dirty="0">
                <a:solidFill>
                  <a:schemeClr val="bg1"/>
                </a:solidFill>
              </a:rPr>
              <a:t>Robert Indiana (American), 1977, Israel Museum, Jerusalem</a:t>
            </a:r>
            <a:br>
              <a:rPr lang="en-CA" dirty="0"/>
            </a:br>
            <a:br>
              <a:rPr lang="en-CA" dirty="0"/>
            </a:br>
            <a:endParaRPr lang="en-CA" dirty="0"/>
          </a:p>
        </p:txBody>
      </p:sp>
      <p:pic>
        <p:nvPicPr>
          <p:cNvPr id="1026" name="Picture 2" descr="https://upload.wikimedia.org/wikipedia/commons/thumb/a/ae/PikiWiki_Israel_19471_Sculpture_quot%3BAhavaquot%3B_%28love%29_by_Robert_India.JPG/1280px-PikiWiki_Israel_19471_Sculpture_quot%3BAhavaquot%3B_%28love%29_by_Robert_India.JPG">
            <a:extLst>
              <a:ext uri="{FF2B5EF4-FFF2-40B4-BE49-F238E27FC236}">
                <a16:creationId xmlns:a16="http://schemas.microsoft.com/office/drawing/2014/main" id="{19658F8A-EFDB-4DBE-9760-A261817CA9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716" y="206539"/>
            <a:ext cx="7379669" cy="553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353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obert Indiana in his studio in Vinalhaven, Maine, in 2009.">
            <a:extLst>
              <a:ext uri="{FF2B5EF4-FFF2-40B4-BE49-F238E27FC236}">
                <a16:creationId xmlns:a16="http://schemas.microsoft.com/office/drawing/2014/main" id="{1827EAFC-37BE-4D71-9129-FCDDD9F32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501" y="1245436"/>
            <a:ext cx="8289643" cy="497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461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935937-E1CB-4831-ABCF-7A1DA12A6A87}"/>
              </a:ext>
            </a:extLst>
          </p:cNvPr>
          <p:cNvSpPr/>
          <p:nvPr/>
        </p:nvSpPr>
        <p:spPr>
          <a:xfrm>
            <a:off x="165904" y="270831"/>
            <a:ext cx="6096000" cy="1200329"/>
          </a:xfrm>
          <a:prstGeom prst="rect">
            <a:avLst/>
          </a:prstGeom>
        </p:spPr>
        <p:txBody>
          <a:bodyPr>
            <a:spAutoFit/>
          </a:bodyPr>
          <a:lstStyle/>
          <a:p>
            <a:r>
              <a:rPr lang="en-CA" b="1" dirty="0">
                <a:latin typeface="arial" panose="020B0604020202020204" pitchFamily="34" charset="0"/>
                <a:hlinkClick r:id="rId2">
                  <a:extLst>
                    <a:ext uri="{A12FA001-AC4F-418D-AE19-62706E023703}">
                      <ahyp:hlinkClr xmlns:ahyp="http://schemas.microsoft.com/office/drawing/2018/hyperlinkcolor" val="tx"/>
                    </a:ext>
                  </a:extLst>
                </a:hlinkClick>
              </a:rPr>
              <a:t>Artist</a:t>
            </a:r>
            <a:r>
              <a:rPr lang="en-CA" b="1" dirty="0">
                <a:latin typeface="arial" panose="020B0604020202020204" pitchFamily="34" charset="0"/>
              </a:rPr>
              <a:t>: </a:t>
            </a:r>
            <a:r>
              <a:rPr lang="en-CA" dirty="0">
                <a:latin typeface="arial" panose="020B0604020202020204" pitchFamily="34" charset="0"/>
                <a:hlinkClick r:id="rId3">
                  <a:extLst>
                    <a:ext uri="{A12FA001-AC4F-418D-AE19-62706E023703}">
                      <ahyp:hlinkClr xmlns:ahyp="http://schemas.microsoft.com/office/drawing/2018/hyperlinkcolor" val="tx"/>
                    </a:ext>
                  </a:extLst>
                </a:hlinkClick>
              </a:rPr>
              <a:t>Robert Indiana</a:t>
            </a:r>
            <a:endParaRPr lang="en-CA" dirty="0">
              <a:latin typeface="arial" panose="020B0604020202020204" pitchFamily="34" charset="0"/>
            </a:endParaRPr>
          </a:p>
          <a:p>
            <a:r>
              <a:rPr lang="en-CA" b="1" dirty="0">
                <a:latin typeface="arial" panose="020B0604020202020204" pitchFamily="34" charset="0"/>
                <a:hlinkClick r:id="rId4">
                  <a:extLst>
                    <a:ext uri="{A12FA001-AC4F-418D-AE19-62706E023703}">
                      <ahyp:hlinkClr xmlns:ahyp="http://schemas.microsoft.com/office/drawing/2018/hyperlinkcolor" val="tx"/>
                    </a:ext>
                  </a:extLst>
                </a:hlinkClick>
              </a:rPr>
              <a:t>Created</a:t>
            </a:r>
            <a:r>
              <a:rPr lang="en-CA" b="1" dirty="0">
                <a:latin typeface="arial" panose="020B0604020202020204" pitchFamily="34" charset="0"/>
              </a:rPr>
              <a:t>: </a:t>
            </a:r>
            <a:r>
              <a:rPr lang="en-CA" dirty="0">
                <a:latin typeface="arial" panose="020B0604020202020204" pitchFamily="34" charset="0"/>
              </a:rPr>
              <a:t>2009</a:t>
            </a:r>
          </a:p>
          <a:p>
            <a:r>
              <a:rPr lang="en-CA" b="1" dirty="0">
                <a:latin typeface="arial" panose="020B0604020202020204" pitchFamily="34" charset="0"/>
                <a:hlinkClick r:id="rId5">
                  <a:extLst>
                    <a:ext uri="{A12FA001-AC4F-418D-AE19-62706E023703}">
                      <ahyp:hlinkClr xmlns:ahyp="http://schemas.microsoft.com/office/drawing/2018/hyperlinkcolor" val="tx"/>
                    </a:ext>
                  </a:extLst>
                </a:hlinkClick>
              </a:rPr>
              <a:t>Period</a:t>
            </a:r>
            <a:r>
              <a:rPr lang="en-CA" b="1" dirty="0">
                <a:latin typeface="arial" panose="020B0604020202020204" pitchFamily="34" charset="0"/>
              </a:rPr>
              <a:t>: </a:t>
            </a:r>
            <a:r>
              <a:rPr lang="en-CA" dirty="0">
                <a:latin typeface="arial" panose="020B0604020202020204" pitchFamily="34" charset="0"/>
                <a:hlinkClick r:id="rId6">
                  <a:extLst>
                    <a:ext uri="{A12FA001-AC4F-418D-AE19-62706E023703}">
                      <ahyp:hlinkClr xmlns:ahyp="http://schemas.microsoft.com/office/drawing/2018/hyperlinkcolor" val="tx"/>
                    </a:ext>
                  </a:extLst>
                </a:hlinkClick>
              </a:rPr>
              <a:t>Pop art</a:t>
            </a:r>
            <a:endParaRPr lang="en-CA" dirty="0">
              <a:latin typeface="arial" panose="020B0604020202020204" pitchFamily="34" charset="0"/>
            </a:endParaRPr>
          </a:p>
          <a:p>
            <a:r>
              <a:rPr lang="en-CA" b="1" dirty="0">
                <a:latin typeface="arial" panose="020B0604020202020204" pitchFamily="34" charset="0"/>
                <a:hlinkClick r:id="rId7">
                  <a:extLst>
                    <a:ext uri="{A12FA001-AC4F-418D-AE19-62706E023703}">
                      <ahyp:hlinkClr xmlns:ahyp="http://schemas.microsoft.com/office/drawing/2018/hyperlinkcolor" val="tx"/>
                    </a:ext>
                  </a:extLst>
                </a:hlinkClick>
              </a:rPr>
              <a:t>Genre</a:t>
            </a:r>
            <a:r>
              <a:rPr lang="en-CA" b="1" dirty="0">
                <a:latin typeface="arial" panose="020B0604020202020204" pitchFamily="34" charset="0"/>
              </a:rPr>
              <a:t>: </a:t>
            </a:r>
            <a:r>
              <a:rPr lang="en-CA" dirty="0">
                <a:latin typeface="arial" panose="020B0604020202020204" pitchFamily="34" charset="0"/>
              </a:rPr>
              <a:t>Kinetic art</a:t>
            </a:r>
            <a:endParaRPr lang="en-CA" b="0" i="0" dirty="0">
              <a:effectLst/>
              <a:latin typeface="arial" panose="020B0604020202020204" pitchFamily="34" charset="0"/>
            </a:endParaRPr>
          </a:p>
        </p:txBody>
      </p:sp>
      <p:pic>
        <p:nvPicPr>
          <p:cNvPr id="7173" name="Picture 5" descr="Related image">
            <a:extLst>
              <a:ext uri="{FF2B5EF4-FFF2-40B4-BE49-F238E27FC236}">
                <a16:creationId xmlns:a16="http://schemas.microsoft.com/office/drawing/2014/main" id="{932A7395-E78F-4300-94C7-95738EF4CF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9068" y="270831"/>
            <a:ext cx="6225672" cy="622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184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a:extLst>
              <a:ext uri="{FF2B5EF4-FFF2-40B4-BE49-F238E27FC236}">
                <a16:creationId xmlns:a16="http://schemas.microsoft.com/office/drawing/2014/main" id="{E09E6631-5284-43AB-A21B-A5E0B3EB4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362" y="269655"/>
            <a:ext cx="7812911" cy="58596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709BB9C-7AF7-4A05-9A63-0A319E2069BA}"/>
              </a:ext>
            </a:extLst>
          </p:cNvPr>
          <p:cNvSpPr/>
          <p:nvPr/>
        </p:nvSpPr>
        <p:spPr>
          <a:xfrm>
            <a:off x="0" y="5380672"/>
            <a:ext cx="7693306" cy="1477328"/>
          </a:xfrm>
          <a:prstGeom prst="rect">
            <a:avLst/>
          </a:prstGeom>
        </p:spPr>
        <p:txBody>
          <a:bodyPr wrap="square">
            <a:spAutoFit/>
          </a:bodyPr>
          <a:lstStyle/>
          <a:p>
            <a:r>
              <a:rPr lang="en-CA" b="1" dirty="0">
                <a:latin typeface="arial" panose="020B0604020202020204" pitchFamily="34" charset="0"/>
                <a:hlinkClick r:id="rId3">
                  <a:extLst>
                    <a:ext uri="{A12FA001-AC4F-418D-AE19-62706E023703}">
                      <ahyp:hlinkClr xmlns:ahyp="http://schemas.microsoft.com/office/drawing/2018/hyperlinkcolor" val="tx"/>
                    </a:ext>
                  </a:extLst>
                </a:hlinkClick>
              </a:rPr>
              <a:t>Artist</a:t>
            </a:r>
            <a:r>
              <a:rPr lang="en-CA" b="1" dirty="0">
                <a:latin typeface="arial" panose="020B0604020202020204" pitchFamily="34" charset="0"/>
              </a:rPr>
              <a:t>: </a:t>
            </a:r>
            <a:r>
              <a:rPr lang="en-CA" dirty="0">
                <a:latin typeface="arial" panose="020B0604020202020204" pitchFamily="34" charset="0"/>
                <a:hlinkClick r:id="rId4">
                  <a:extLst>
                    <a:ext uri="{A12FA001-AC4F-418D-AE19-62706E023703}">
                      <ahyp:hlinkClr xmlns:ahyp="http://schemas.microsoft.com/office/drawing/2018/hyperlinkcolor" val="tx"/>
                    </a:ext>
                  </a:extLst>
                </a:hlinkClick>
              </a:rPr>
              <a:t>Robert Indiana</a:t>
            </a:r>
            <a:endParaRPr lang="en-CA" dirty="0">
              <a:latin typeface="arial" panose="020B0604020202020204" pitchFamily="34" charset="0"/>
            </a:endParaRPr>
          </a:p>
          <a:p>
            <a:r>
              <a:rPr lang="en-CA" b="1" dirty="0">
                <a:latin typeface="arial" panose="020B0604020202020204" pitchFamily="34" charset="0"/>
                <a:hlinkClick r:id="rId5">
                  <a:extLst>
                    <a:ext uri="{A12FA001-AC4F-418D-AE19-62706E023703}">
                      <ahyp:hlinkClr xmlns:ahyp="http://schemas.microsoft.com/office/drawing/2018/hyperlinkcolor" val="tx"/>
                    </a:ext>
                  </a:extLst>
                </a:hlinkClick>
              </a:rPr>
              <a:t>Created</a:t>
            </a:r>
            <a:r>
              <a:rPr lang="en-CA" b="1" dirty="0">
                <a:latin typeface="arial" panose="020B0604020202020204" pitchFamily="34" charset="0"/>
              </a:rPr>
              <a:t>: </a:t>
            </a:r>
            <a:r>
              <a:rPr lang="en-CA" dirty="0">
                <a:latin typeface="arial" panose="020B0604020202020204" pitchFamily="34" charset="0"/>
              </a:rPr>
              <a:t>1983</a:t>
            </a:r>
          </a:p>
          <a:p>
            <a:r>
              <a:rPr lang="en-CA" b="1" dirty="0">
                <a:solidFill>
                  <a:schemeClr val="bg1"/>
                </a:solidFill>
                <a:latin typeface="arial" panose="020B0604020202020204" pitchFamily="34" charset="0"/>
                <a:hlinkClick r:id="rId6">
                  <a:extLst>
                    <a:ext uri="{A12FA001-AC4F-418D-AE19-62706E023703}">
                      <ahyp:hlinkClr xmlns:ahyp="http://schemas.microsoft.com/office/drawing/2018/hyperlinkcolor" val="tx"/>
                    </a:ext>
                  </a:extLst>
                </a:hlinkClick>
              </a:rPr>
              <a:t>Owner</a:t>
            </a:r>
            <a:r>
              <a:rPr lang="en-CA" b="1" dirty="0">
                <a:solidFill>
                  <a:schemeClr val="bg1"/>
                </a:solidFill>
                <a:latin typeface="arial" panose="020B0604020202020204" pitchFamily="34" charset="0"/>
              </a:rPr>
              <a:t>: </a:t>
            </a:r>
            <a:r>
              <a:rPr lang="en-CA" dirty="0" err="1">
                <a:solidFill>
                  <a:schemeClr val="bg1"/>
                </a:solidFill>
                <a:latin typeface="arial" panose="020B0604020202020204" pitchFamily="34" charset="0"/>
                <a:hlinkClick r:id="rId7">
                  <a:extLst>
                    <a:ext uri="{A12FA001-AC4F-418D-AE19-62706E023703}">
                      <ahyp:hlinkClr xmlns:ahyp="http://schemas.microsoft.com/office/drawing/2018/hyperlinkcolor" val="tx"/>
                    </a:ext>
                  </a:extLst>
                </a:hlinkClick>
              </a:rPr>
              <a:t>Newfields</a:t>
            </a:r>
            <a:endParaRPr lang="en-CA" dirty="0">
              <a:solidFill>
                <a:schemeClr val="bg1"/>
              </a:solidFill>
              <a:latin typeface="arial" panose="020B0604020202020204" pitchFamily="34" charset="0"/>
            </a:endParaRPr>
          </a:p>
          <a:p>
            <a:r>
              <a:rPr lang="en-CA" b="1" dirty="0">
                <a:solidFill>
                  <a:schemeClr val="bg1"/>
                </a:solidFill>
                <a:latin typeface="arial" panose="020B0604020202020204" pitchFamily="34" charset="0"/>
                <a:hlinkClick r:id="rId8">
                  <a:extLst>
                    <a:ext uri="{A12FA001-AC4F-418D-AE19-62706E023703}">
                      <ahyp:hlinkClr xmlns:ahyp="http://schemas.microsoft.com/office/drawing/2018/hyperlinkcolor" val="tx"/>
                    </a:ext>
                  </a:extLst>
                </a:hlinkClick>
              </a:rPr>
              <a:t>Dimensions</a:t>
            </a:r>
            <a:r>
              <a:rPr lang="en-CA" b="1" dirty="0">
                <a:solidFill>
                  <a:schemeClr val="bg1"/>
                </a:solidFill>
                <a:latin typeface="arial" panose="020B0604020202020204" pitchFamily="34" charset="0"/>
              </a:rPr>
              <a:t>: </a:t>
            </a:r>
            <a:r>
              <a:rPr lang="en-CA" dirty="0">
                <a:solidFill>
                  <a:schemeClr val="bg1"/>
                </a:solidFill>
                <a:latin typeface="arial" panose="020B0604020202020204" pitchFamily="34" charset="0"/>
              </a:rPr>
              <a:t>2.4 m × 2.4 m × 1.2 m (8 ft × 8 ft × 4 ft)</a:t>
            </a:r>
          </a:p>
          <a:p>
            <a:r>
              <a:rPr lang="en-CA" b="1" dirty="0">
                <a:solidFill>
                  <a:schemeClr val="bg1"/>
                </a:solidFill>
                <a:latin typeface="arial" panose="020B0604020202020204" pitchFamily="34" charset="0"/>
                <a:hlinkClick r:id="rId9">
                  <a:extLst>
                    <a:ext uri="{A12FA001-AC4F-418D-AE19-62706E023703}">
                      <ahyp:hlinkClr xmlns:ahyp="http://schemas.microsoft.com/office/drawing/2018/hyperlinkcolor" val="tx"/>
                    </a:ext>
                  </a:extLst>
                </a:hlinkClick>
              </a:rPr>
              <a:t>Location</a:t>
            </a:r>
            <a:r>
              <a:rPr lang="en-CA" b="1" dirty="0">
                <a:solidFill>
                  <a:schemeClr val="bg1"/>
                </a:solidFill>
                <a:latin typeface="arial" panose="020B0604020202020204" pitchFamily="34" charset="0"/>
              </a:rPr>
              <a:t>: </a:t>
            </a:r>
            <a:r>
              <a:rPr lang="en-CA" dirty="0">
                <a:solidFill>
                  <a:schemeClr val="bg1"/>
                </a:solidFill>
                <a:latin typeface="arial" panose="020B0604020202020204" pitchFamily="34" charset="0"/>
                <a:hlinkClick r:id="rId10">
                  <a:extLst>
                    <a:ext uri="{A12FA001-AC4F-418D-AE19-62706E023703}">
                      <ahyp:hlinkClr xmlns:ahyp="http://schemas.microsoft.com/office/drawing/2018/hyperlinkcolor" val="tx"/>
                    </a:ext>
                  </a:extLst>
                </a:hlinkClick>
              </a:rPr>
              <a:t>Indianapolis Museum of Art</a:t>
            </a:r>
            <a:r>
              <a:rPr lang="en-CA" dirty="0">
                <a:solidFill>
                  <a:schemeClr val="bg1"/>
                </a:solidFill>
                <a:latin typeface="arial" panose="020B0604020202020204" pitchFamily="34" charset="0"/>
              </a:rPr>
              <a:t>, </a:t>
            </a:r>
            <a:r>
              <a:rPr lang="en-CA" dirty="0">
                <a:solidFill>
                  <a:schemeClr val="bg1"/>
                </a:solidFill>
                <a:latin typeface="arial" panose="020B0604020202020204" pitchFamily="34" charset="0"/>
                <a:hlinkClick r:id="rId11">
                  <a:extLst>
                    <a:ext uri="{A12FA001-AC4F-418D-AE19-62706E023703}">
                      <ahyp:hlinkClr xmlns:ahyp="http://schemas.microsoft.com/office/drawing/2018/hyperlinkcolor" val="tx"/>
                    </a:ext>
                  </a:extLst>
                </a:hlinkClick>
              </a:rPr>
              <a:t>Indianapolis</a:t>
            </a:r>
            <a:r>
              <a:rPr lang="en-CA" dirty="0">
                <a:solidFill>
                  <a:schemeClr val="bg1"/>
                </a:solidFill>
                <a:latin typeface="arial" panose="020B0604020202020204" pitchFamily="34" charset="0"/>
              </a:rPr>
              <a:t>, Indiana</a:t>
            </a:r>
            <a:endParaRPr lang="en-CA"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585901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2C5315-14D6-41A9-B522-4670A76A1176}"/>
              </a:ext>
            </a:extLst>
          </p:cNvPr>
          <p:cNvSpPr/>
          <p:nvPr/>
        </p:nvSpPr>
        <p:spPr>
          <a:xfrm>
            <a:off x="208345" y="373348"/>
            <a:ext cx="11620982" cy="5078313"/>
          </a:xfrm>
          <a:prstGeom prst="rect">
            <a:avLst/>
          </a:prstGeom>
        </p:spPr>
        <p:txBody>
          <a:bodyPr wrap="square">
            <a:spAutoFit/>
          </a:bodyPr>
          <a:lstStyle/>
          <a:p>
            <a:r>
              <a:rPr lang="en-CA" dirty="0">
                <a:solidFill>
                  <a:srgbClr val="222222"/>
                </a:solidFill>
                <a:latin typeface="Arial" panose="020B0604020202020204" pitchFamily="34" charset="0"/>
              </a:rPr>
              <a:t>These ten objects are fabricated from sheets of cut and rolled aluminum into the forms of Arabic numerals, or “numbers.” Each number is 8' tall, 8' wide, and 4' deep, and weighs between 600 and 1000 lbs.</a:t>
            </a:r>
            <a:r>
              <a:rPr lang="en-CA" baseline="30000" dirty="0">
                <a:solidFill>
                  <a:srgbClr val="0B0080"/>
                </a:solidFill>
                <a:latin typeface="Arial" panose="020B0604020202020204" pitchFamily="34" charset="0"/>
              </a:rPr>
              <a:t> </a:t>
            </a:r>
            <a:r>
              <a:rPr lang="en-CA" dirty="0">
                <a:solidFill>
                  <a:srgbClr val="222222"/>
                </a:solidFill>
                <a:latin typeface="Arial" panose="020B0604020202020204" pitchFamily="34" charset="0"/>
              </a:rPr>
              <a:t>Each number is painted with a two-color scheme: one color for the front and back sides, and then a separate color for the interior and exterior panels. The range of colors includes four shades of blue and red; three shades of green; two shades of orange, yellow, and white; and one shade of purple, grey, and black.</a:t>
            </a:r>
            <a:endParaRPr lang="en-CA" baseline="30000" dirty="0">
              <a:solidFill>
                <a:srgbClr val="0B0080"/>
              </a:solidFill>
              <a:latin typeface="Arial" panose="020B0604020202020204" pitchFamily="34" charset="0"/>
            </a:endParaRPr>
          </a:p>
          <a:p>
            <a:endParaRPr lang="en-CA" dirty="0">
              <a:solidFill>
                <a:srgbClr val="222222"/>
              </a:solidFill>
              <a:latin typeface="Arial" panose="020B0604020202020204" pitchFamily="34" charset="0"/>
            </a:endParaRPr>
          </a:p>
          <a:p>
            <a:r>
              <a:rPr lang="en-CA" dirty="0">
                <a:solidFill>
                  <a:srgbClr val="222222"/>
                </a:solidFill>
                <a:latin typeface="Arial" panose="020B0604020202020204" pitchFamily="34" charset="0"/>
              </a:rPr>
              <a:t>The numbers are not exhibited in numerical order; they have been arranged by the artist to represent dates of personal significance. Each number is mounted onto a custom-fit aluminum base (resting on a center post) that rests on a square concrete block. All numbers are approximately the same total height and width, but vary in linear design depending on the shape of the number.</a:t>
            </a:r>
          </a:p>
          <a:p>
            <a:endParaRPr lang="en-CA" dirty="0">
              <a:solidFill>
                <a:srgbClr val="222222"/>
              </a:solidFill>
              <a:latin typeface="Arial" panose="020B0604020202020204" pitchFamily="34" charset="0"/>
            </a:endParaRPr>
          </a:p>
          <a:p>
            <a:r>
              <a:rPr lang="en-CA" dirty="0">
                <a:solidFill>
                  <a:srgbClr val="222222"/>
                </a:solidFill>
                <a:latin typeface="Arial" panose="020B0604020202020204" pitchFamily="34" charset="0"/>
              </a:rPr>
              <a:t>The artist’s name, year of production (varies from 1980–1983), copyright symbol, and the foundry mark (Lippincott) have been stamped into either the right or left side of each number.</a:t>
            </a:r>
          </a:p>
          <a:p>
            <a:endParaRPr lang="en-CA" dirty="0">
              <a:solidFill>
                <a:srgbClr val="222222"/>
              </a:solidFill>
              <a:latin typeface="Arial" panose="020B0604020202020204" pitchFamily="34" charset="0"/>
            </a:endParaRPr>
          </a:p>
          <a:p>
            <a:r>
              <a:rPr lang="en-CA" dirty="0">
                <a:solidFill>
                  <a:srgbClr val="222222"/>
                </a:solidFill>
                <a:latin typeface="Arial" panose="020B0604020202020204" pitchFamily="34" charset="0"/>
              </a:rPr>
              <a:t>The sculpture’s appeal and accessibility spring from the </a:t>
            </a:r>
            <a:r>
              <a:rPr lang="en-CA" dirty="0">
                <a:latin typeface="Arial" panose="020B0604020202020204" pitchFamily="34" charset="0"/>
              </a:rPr>
              <a:t>artist’s use of everyday material—numbers, rich colors, and the typography of advertising. Though Indiana is best known as a Pop art artist, his color choices—vivid hues and contrasts between different surfaces—and the manner in which the numbers are arranged together—staggered, overlapping, nonlinear—reflect his interest in Op-Art.</a:t>
            </a:r>
            <a:endParaRPr lang="en-CA" b="0" i="0" dirty="0">
              <a:effectLst/>
              <a:latin typeface="Arial" panose="020B0604020202020204" pitchFamily="34" charset="0"/>
            </a:endParaRPr>
          </a:p>
        </p:txBody>
      </p:sp>
    </p:spTree>
    <p:extLst>
      <p:ext uri="{BB962C8B-B14F-4D97-AF65-F5344CB8AC3E}">
        <p14:creationId xmlns:p14="http://schemas.microsoft.com/office/powerpoint/2010/main" val="152752584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3071</TotalTime>
  <Words>317</Words>
  <Application>Microsoft Office PowerPoint</Application>
  <PresentationFormat>Widescreen</PresentationFormat>
  <Paragraphs>41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vt:lpstr>
      <vt:lpstr>Gill Sans MT</vt:lpstr>
      <vt:lpstr>Guardian Text Egyptian Web</vt:lpstr>
      <vt:lpstr>Montserrat</vt:lpstr>
      <vt:lpstr>Times New Roman</vt:lpstr>
      <vt:lpstr>Gallery</vt:lpstr>
      <vt:lpstr>ROBERT INDIANA</vt:lpstr>
      <vt:lpstr>Artist: Robert Indiana Dimensions: 3.66 m x 3.66 m x 1.83 m Created: 1970 Medium: Cor-ten steel </vt:lpstr>
      <vt:lpstr>PowerPoint Presentation</vt:lpstr>
      <vt:lpstr>“SOCIAL COMMENTARY”</vt:lpstr>
      <vt:lpstr>Ahava (אהבה " “ love" in Hebrew), Cor-ten steel sculpture by Robert Indiana (American), 1977, Israel Museum, Jerusalem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ROBERT INDIANA</dc:title>
  <dc:creator>MASSARO, Michelle</dc:creator>
  <cp:lastModifiedBy>MASSARO, Michelle</cp:lastModifiedBy>
  <cp:revision>14</cp:revision>
  <dcterms:created xsi:type="dcterms:W3CDTF">2018-09-05T15:21:29Z</dcterms:created>
  <dcterms:modified xsi:type="dcterms:W3CDTF">2018-09-13T17:28:39Z</dcterms:modified>
</cp:coreProperties>
</file>